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8" r:id="rId3"/>
    <p:sldMasterId id="2147483672" r:id="rId4"/>
  </p:sldMasterIdLst>
  <p:notesMasterIdLst>
    <p:notesMasterId r:id="rId31"/>
  </p:notesMasterIdLst>
  <p:handoutMasterIdLst>
    <p:handoutMasterId r:id="rId32"/>
  </p:handoutMasterIdLst>
  <p:sldIdLst>
    <p:sldId id="304" r:id="rId5"/>
    <p:sldId id="362" r:id="rId6"/>
    <p:sldId id="334" r:id="rId7"/>
    <p:sldId id="306" r:id="rId8"/>
    <p:sldId id="363" r:id="rId9"/>
    <p:sldId id="335" r:id="rId10"/>
    <p:sldId id="336" r:id="rId11"/>
    <p:sldId id="364" r:id="rId12"/>
    <p:sldId id="365" r:id="rId13"/>
    <p:sldId id="366" r:id="rId14"/>
    <p:sldId id="349" r:id="rId15"/>
    <p:sldId id="350" r:id="rId16"/>
    <p:sldId id="351" r:id="rId17"/>
    <p:sldId id="315" r:id="rId18"/>
    <p:sldId id="355" r:id="rId19"/>
    <p:sldId id="352" r:id="rId20"/>
    <p:sldId id="353" r:id="rId21"/>
    <p:sldId id="354" r:id="rId22"/>
    <p:sldId id="348" r:id="rId23"/>
    <p:sldId id="356" r:id="rId24"/>
    <p:sldId id="357" r:id="rId25"/>
    <p:sldId id="358" r:id="rId26"/>
    <p:sldId id="360" r:id="rId27"/>
    <p:sldId id="361" r:id="rId28"/>
    <p:sldId id="344" r:id="rId29"/>
    <p:sldId id="31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BEEC"/>
    <a:srgbClr val="FFD243"/>
    <a:srgbClr val="A7D971"/>
    <a:srgbClr val="47CFFF"/>
    <a:srgbClr val="FF5D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8" autoAdjust="0"/>
    <p:restoredTop sz="81395" autoAdjust="0"/>
  </p:normalViewPr>
  <p:slideViewPr>
    <p:cSldViewPr snapToGrid="0">
      <p:cViewPr varScale="1">
        <p:scale>
          <a:sx n="94" d="100"/>
          <a:sy n="94" d="100"/>
        </p:scale>
        <p:origin x="10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-48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F6DEF8-79B9-45DB-88D1-ED9E562B26A6}" type="doc">
      <dgm:prSet loTypeId="urn:microsoft.com/office/officeart/2005/8/layout/chevron1" loCatId="process" qsTypeId="urn:microsoft.com/office/officeart/2005/8/quickstyle/simple3" qsCatId="simple" csTypeId="urn:microsoft.com/office/officeart/2005/8/colors/accent2_2" csCatId="accent2" phldr="1"/>
      <dgm:spPr/>
    </dgm:pt>
    <dgm:pt modelId="{69A43BF1-69B9-4696-89C5-A7630DC09114}">
      <dgm:prSet phldrT="[Text]"/>
      <dgm:spPr/>
      <dgm:t>
        <a:bodyPr/>
        <a:lstStyle/>
        <a:p>
          <a:r>
            <a:rPr lang="en-US" b="1" dirty="0" smtClean="0"/>
            <a:t>Aug. 20, 2018</a:t>
          </a:r>
        </a:p>
        <a:p>
          <a:r>
            <a:rPr lang="en-US" b="1" dirty="0" smtClean="0"/>
            <a:t>NIH Letter to Recipients </a:t>
          </a:r>
          <a:endParaRPr lang="en-US" b="1" dirty="0"/>
        </a:p>
      </dgm:t>
    </dgm:pt>
    <dgm:pt modelId="{99A69CE7-AFC7-4CB2-B428-25FC56DFA24B}" type="parTrans" cxnId="{C663A071-517D-425B-84A5-FF1A8EE25AE5}">
      <dgm:prSet/>
      <dgm:spPr/>
      <dgm:t>
        <a:bodyPr/>
        <a:lstStyle/>
        <a:p>
          <a:endParaRPr lang="en-US"/>
        </a:p>
      </dgm:t>
    </dgm:pt>
    <dgm:pt modelId="{84BDE61C-FE30-4DF4-B44C-F2A76F486ADC}" type="sibTrans" cxnId="{C663A071-517D-425B-84A5-FF1A8EE25AE5}">
      <dgm:prSet/>
      <dgm:spPr/>
      <dgm:t>
        <a:bodyPr/>
        <a:lstStyle/>
        <a:p>
          <a:endParaRPr lang="en-US"/>
        </a:p>
      </dgm:t>
    </dgm:pt>
    <dgm:pt modelId="{E9A5A255-4F8F-4C91-B13E-F7FAF4840B1D}">
      <dgm:prSet phldrT="[Text]"/>
      <dgm:spPr/>
      <dgm:t>
        <a:bodyPr/>
        <a:lstStyle/>
        <a:p>
          <a:r>
            <a:rPr lang="en-US" b="1" dirty="0" smtClean="0"/>
            <a:t>Oct. 23, 2018</a:t>
          </a:r>
        </a:p>
        <a:p>
          <a:r>
            <a:rPr lang="en-US" b="1" dirty="0" smtClean="0"/>
            <a:t>Senate Letter to NIH</a:t>
          </a:r>
          <a:endParaRPr lang="en-US" b="1" dirty="0"/>
        </a:p>
      </dgm:t>
    </dgm:pt>
    <dgm:pt modelId="{84E178A5-5DB7-492A-9791-5739DC009F4D}" type="parTrans" cxnId="{AEDEE4D8-C097-4A0F-B3CE-14FD1B70A6B7}">
      <dgm:prSet/>
      <dgm:spPr/>
      <dgm:t>
        <a:bodyPr/>
        <a:lstStyle/>
        <a:p>
          <a:endParaRPr lang="en-US"/>
        </a:p>
      </dgm:t>
    </dgm:pt>
    <dgm:pt modelId="{CB4161E2-1D1A-421F-B7BC-F28E1F4BF8F0}" type="sibTrans" cxnId="{AEDEE4D8-C097-4A0F-B3CE-14FD1B70A6B7}">
      <dgm:prSet/>
      <dgm:spPr/>
      <dgm:t>
        <a:bodyPr/>
        <a:lstStyle/>
        <a:p>
          <a:endParaRPr lang="en-US"/>
        </a:p>
      </dgm:t>
    </dgm:pt>
    <dgm:pt modelId="{A6049FE1-2ADC-42C7-8112-3A9729124591}">
      <dgm:prSet phldrT="[Text]"/>
      <dgm:spPr/>
      <dgm:t>
        <a:bodyPr/>
        <a:lstStyle/>
        <a:p>
          <a:r>
            <a:rPr lang="en-US" b="1" dirty="0" smtClean="0"/>
            <a:t>Dec. 21, 2018</a:t>
          </a:r>
        </a:p>
        <a:p>
          <a:r>
            <a:rPr lang="en-US" b="1" dirty="0" smtClean="0"/>
            <a:t>NIH Response to Senate</a:t>
          </a:r>
          <a:endParaRPr lang="en-US" b="1" dirty="0"/>
        </a:p>
      </dgm:t>
    </dgm:pt>
    <dgm:pt modelId="{ADD60C44-0AB9-4BEF-839D-1A1B104A524E}" type="parTrans" cxnId="{1CE24385-CCB0-4EB0-B5B7-1C6F854F5C59}">
      <dgm:prSet/>
      <dgm:spPr/>
      <dgm:t>
        <a:bodyPr/>
        <a:lstStyle/>
        <a:p>
          <a:endParaRPr lang="en-US"/>
        </a:p>
      </dgm:t>
    </dgm:pt>
    <dgm:pt modelId="{20D00D9F-A273-45E3-ADE9-49AB50092569}" type="sibTrans" cxnId="{1CE24385-CCB0-4EB0-B5B7-1C6F854F5C59}">
      <dgm:prSet/>
      <dgm:spPr/>
      <dgm:t>
        <a:bodyPr/>
        <a:lstStyle/>
        <a:p>
          <a:endParaRPr lang="en-US"/>
        </a:p>
      </dgm:t>
    </dgm:pt>
    <dgm:pt modelId="{B05ECCCD-F02E-485B-80D2-BF35E0374F82}">
      <dgm:prSet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Jan. 3, 2019</a:t>
          </a:r>
        </a:p>
        <a:p>
          <a:r>
            <a:rPr lang="en-US" b="1" dirty="0" smtClean="0">
              <a:solidFill>
                <a:srgbClr val="FF0000"/>
              </a:solidFill>
            </a:rPr>
            <a:t>Provost &amp; VPR Memo #1</a:t>
          </a:r>
          <a:endParaRPr lang="en-US" b="1" dirty="0">
            <a:solidFill>
              <a:srgbClr val="FF0000"/>
            </a:solidFill>
          </a:endParaRPr>
        </a:p>
      </dgm:t>
    </dgm:pt>
    <dgm:pt modelId="{D5A385A1-62FB-49B0-979B-9DE53960569F}" type="parTrans" cxnId="{1B35693D-D360-4D98-95DF-558A100B5BB0}">
      <dgm:prSet/>
      <dgm:spPr/>
      <dgm:t>
        <a:bodyPr/>
        <a:lstStyle/>
        <a:p>
          <a:endParaRPr lang="en-US"/>
        </a:p>
      </dgm:t>
    </dgm:pt>
    <dgm:pt modelId="{989734F5-0436-410C-85E8-D3088B423E77}" type="sibTrans" cxnId="{1B35693D-D360-4D98-95DF-558A100B5BB0}">
      <dgm:prSet/>
      <dgm:spPr/>
      <dgm:t>
        <a:bodyPr/>
        <a:lstStyle/>
        <a:p>
          <a:endParaRPr lang="en-US"/>
        </a:p>
      </dgm:t>
    </dgm:pt>
    <dgm:pt modelId="{72F45827-AD52-4349-A706-9FC06CC2EBA9}" type="pres">
      <dgm:prSet presAssocID="{86F6DEF8-79B9-45DB-88D1-ED9E562B26A6}" presName="Name0" presStyleCnt="0">
        <dgm:presLayoutVars>
          <dgm:dir/>
          <dgm:animLvl val="lvl"/>
          <dgm:resizeHandles val="exact"/>
        </dgm:presLayoutVars>
      </dgm:prSet>
      <dgm:spPr/>
    </dgm:pt>
    <dgm:pt modelId="{B60C06F7-E3E5-49F7-B641-DC1AB14917AE}" type="pres">
      <dgm:prSet presAssocID="{69A43BF1-69B9-4696-89C5-A7630DC09114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A69B60-4DE2-4857-83D0-E683B1FBB0E4}" type="pres">
      <dgm:prSet presAssocID="{84BDE61C-FE30-4DF4-B44C-F2A76F486ADC}" presName="parTxOnlySpace" presStyleCnt="0"/>
      <dgm:spPr/>
    </dgm:pt>
    <dgm:pt modelId="{A99A3852-F1D5-492F-8FCB-AAAAD1ABC6CA}" type="pres">
      <dgm:prSet presAssocID="{E9A5A255-4F8F-4C91-B13E-F7FAF4840B1D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1E6C4B-53B7-4E55-9442-D13CA8F8B157}" type="pres">
      <dgm:prSet presAssocID="{CB4161E2-1D1A-421F-B7BC-F28E1F4BF8F0}" presName="parTxOnlySpace" presStyleCnt="0"/>
      <dgm:spPr/>
    </dgm:pt>
    <dgm:pt modelId="{17223D02-CA94-49EB-B547-40963296922A}" type="pres">
      <dgm:prSet presAssocID="{A6049FE1-2ADC-42C7-8112-3A9729124591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5E2EFA-CE88-4C45-96CF-03321F4A4D27}" type="pres">
      <dgm:prSet presAssocID="{20D00D9F-A273-45E3-ADE9-49AB50092569}" presName="parTxOnlySpace" presStyleCnt="0"/>
      <dgm:spPr/>
    </dgm:pt>
    <dgm:pt modelId="{B666CBC2-56CF-4C86-8D00-2A912B60E5C0}" type="pres">
      <dgm:prSet presAssocID="{B05ECCCD-F02E-485B-80D2-BF35E0374F82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D9F4CA-8112-4896-9BD3-E263AF2C2D0E}" type="presOf" srcId="{E9A5A255-4F8F-4C91-B13E-F7FAF4840B1D}" destId="{A99A3852-F1D5-492F-8FCB-AAAAD1ABC6CA}" srcOrd="0" destOrd="0" presId="urn:microsoft.com/office/officeart/2005/8/layout/chevron1"/>
    <dgm:cxn modelId="{C5622D2A-B0BC-4549-BC45-EFC2F3B816C9}" type="presOf" srcId="{A6049FE1-2ADC-42C7-8112-3A9729124591}" destId="{17223D02-CA94-49EB-B547-40963296922A}" srcOrd="0" destOrd="0" presId="urn:microsoft.com/office/officeart/2005/8/layout/chevron1"/>
    <dgm:cxn modelId="{13912994-4470-4FF8-B6C4-B884B75C938B}" type="presOf" srcId="{B05ECCCD-F02E-485B-80D2-BF35E0374F82}" destId="{B666CBC2-56CF-4C86-8D00-2A912B60E5C0}" srcOrd="0" destOrd="0" presId="urn:microsoft.com/office/officeart/2005/8/layout/chevron1"/>
    <dgm:cxn modelId="{1CE24385-CCB0-4EB0-B5B7-1C6F854F5C59}" srcId="{86F6DEF8-79B9-45DB-88D1-ED9E562B26A6}" destId="{A6049FE1-2ADC-42C7-8112-3A9729124591}" srcOrd="2" destOrd="0" parTransId="{ADD60C44-0AB9-4BEF-839D-1A1B104A524E}" sibTransId="{20D00D9F-A273-45E3-ADE9-49AB50092569}"/>
    <dgm:cxn modelId="{C663A071-517D-425B-84A5-FF1A8EE25AE5}" srcId="{86F6DEF8-79B9-45DB-88D1-ED9E562B26A6}" destId="{69A43BF1-69B9-4696-89C5-A7630DC09114}" srcOrd="0" destOrd="0" parTransId="{99A69CE7-AFC7-4CB2-B428-25FC56DFA24B}" sibTransId="{84BDE61C-FE30-4DF4-B44C-F2A76F486ADC}"/>
    <dgm:cxn modelId="{1B35693D-D360-4D98-95DF-558A100B5BB0}" srcId="{86F6DEF8-79B9-45DB-88D1-ED9E562B26A6}" destId="{B05ECCCD-F02E-485B-80D2-BF35E0374F82}" srcOrd="3" destOrd="0" parTransId="{D5A385A1-62FB-49B0-979B-9DE53960569F}" sibTransId="{989734F5-0436-410C-85E8-D3088B423E77}"/>
    <dgm:cxn modelId="{583EEF9E-2280-4338-AD1A-7E132FD37F2D}" type="presOf" srcId="{69A43BF1-69B9-4696-89C5-A7630DC09114}" destId="{B60C06F7-E3E5-49F7-B641-DC1AB14917AE}" srcOrd="0" destOrd="0" presId="urn:microsoft.com/office/officeart/2005/8/layout/chevron1"/>
    <dgm:cxn modelId="{AEDEE4D8-C097-4A0F-B3CE-14FD1B70A6B7}" srcId="{86F6DEF8-79B9-45DB-88D1-ED9E562B26A6}" destId="{E9A5A255-4F8F-4C91-B13E-F7FAF4840B1D}" srcOrd="1" destOrd="0" parTransId="{84E178A5-5DB7-492A-9791-5739DC009F4D}" sibTransId="{CB4161E2-1D1A-421F-B7BC-F28E1F4BF8F0}"/>
    <dgm:cxn modelId="{865ABA8F-9D0D-4DCA-BB09-EBF72F29161F}" type="presOf" srcId="{86F6DEF8-79B9-45DB-88D1-ED9E562B26A6}" destId="{72F45827-AD52-4349-A706-9FC06CC2EBA9}" srcOrd="0" destOrd="0" presId="urn:microsoft.com/office/officeart/2005/8/layout/chevron1"/>
    <dgm:cxn modelId="{3F06FE17-3443-4E7B-B981-EBB7B2C6FBBD}" type="presParOf" srcId="{72F45827-AD52-4349-A706-9FC06CC2EBA9}" destId="{B60C06F7-E3E5-49F7-B641-DC1AB14917AE}" srcOrd="0" destOrd="0" presId="urn:microsoft.com/office/officeart/2005/8/layout/chevron1"/>
    <dgm:cxn modelId="{282B2F91-8D90-49C6-BE12-A27168832759}" type="presParOf" srcId="{72F45827-AD52-4349-A706-9FC06CC2EBA9}" destId="{F1A69B60-4DE2-4857-83D0-E683B1FBB0E4}" srcOrd="1" destOrd="0" presId="urn:microsoft.com/office/officeart/2005/8/layout/chevron1"/>
    <dgm:cxn modelId="{B2F1BD42-F3C9-4495-A872-2FD344B08054}" type="presParOf" srcId="{72F45827-AD52-4349-A706-9FC06CC2EBA9}" destId="{A99A3852-F1D5-492F-8FCB-AAAAD1ABC6CA}" srcOrd="2" destOrd="0" presId="urn:microsoft.com/office/officeart/2005/8/layout/chevron1"/>
    <dgm:cxn modelId="{9E0B8C2C-7A6C-40FC-9039-9DEE1391ED80}" type="presParOf" srcId="{72F45827-AD52-4349-A706-9FC06CC2EBA9}" destId="{701E6C4B-53B7-4E55-9442-D13CA8F8B157}" srcOrd="3" destOrd="0" presId="urn:microsoft.com/office/officeart/2005/8/layout/chevron1"/>
    <dgm:cxn modelId="{66E8F636-30AF-46D7-A42A-DA156CCBB1B7}" type="presParOf" srcId="{72F45827-AD52-4349-A706-9FC06CC2EBA9}" destId="{17223D02-CA94-49EB-B547-40963296922A}" srcOrd="4" destOrd="0" presId="urn:microsoft.com/office/officeart/2005/8/layout/chevron1"/>
    <dgm:cxn modelId="{AD374789-7301-4BAD-8444-7C402A78164B}" type="presParOf" srcId="{72F45827-AD52-4349-A706-9FC06CC2EBA9}" destId="{FE5E2EFA-CE88-4C45-96CF-03321F4A4D27}" srcOrd="5" destOrd="0" presId="urn:microsoft.com/office/officeart/2005/8/layout/chevron1"/>
    <dgm:cxn modelId="{5D914230-4A91-455A-9C18-2DB1E2C5A9C7}" type="presParOf" srcId="{72F45827-AD52-4349-A706-9FC06CC2EBA9}" destId="{B666CBC2-56CF-4C86-8D00-2A912B60E5C0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0B186F-F519-418E-BFD9-1834FE9D47D9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</dgm:pt>
    <dgm:pt modelId="{494CB84C-B395-429B-9001-9DADC3C2CC1D}">
      <dgm:prSet phldrT="[Text]" custT="1"/>
      <dgm:spPr/>
      <dgm:t>
        <a:bodyPr/>
        <a:lstStyle/>
        <a:p>
          <a:pPr>
            <a:lnSpc>
              <a:spcPts val="2300"/>
            </a:lnSpc>
          </a:pPr>
          <a:r>
            <a:rPr lang="en-US" sz="2200" b="1" dirty="0" smtClean="0"/>
            <a:t>Jan. 31, 2019</a:t>
          </a:r>
        </a:p>
        <a:p>
          <a:pPr>
            <a:lnSpc>
              <a:spcPts val="2300"/>
            </a:lnSpc>
          </a:pPr>
          <a:r>
            <a:rPr lang="en-US" sz="2200" b="1" dirty="0" smtClean="0"/>
            <a:t>DoE Memo re: Talent Programs</a:t>
          </a:r>
          <a:endParaRPr lang="en-US" sz="2200" b="1" dirty="0"/>
        </a:p>
      </dgm:t>
    </dgm:pt>
    <dgm:pt modelId="{738C60C0-2B8A-479A-9C34-57185EB730CE}" type="parTrans" cxnId="{25AAF006-DF75-4CB4-ADBA-9A558A8F1BD9}">
      <dgm:prSet/>
      <dgm:spPr/>
      <dgm:t>
        <a:bodyPr/>
        <a:lstStyle/>
        <a:p>
          <a:endParaRPr lang="en-US"/>
        </a:p>
      </dgm:t>
    </dgm:pt>
    <dgm:pt modelId="{B2E366AB-41B9-4EC4-8AB1-2BE0AB723FE8}" type="sibTrans" cxnId="{25AAF006-DF75-4CB4-ADBA-9A558A8F1BD9}">
      <dgm:prSet/>
      <dgm:spPr/>
      <dgm:t>
        <a:bodyPr/>
        <a:lstStyle/>
        <a:p>
          <a:endParaRPr lang="en-US"/>
        </a:p>
      </dgm:t>
    </dgm:pt>
    <dgm:pt modelId="{B208C993-A8B8-420E-AD14-8E10C8F3F901}">
      <dgm:prSet phldrT="[Text]"/>
      <dgm:spPr/>
      <dgm:t>
        <a:bodyPr/>
        <a:lstStyle/>
        <a:p>
          <a:pPr>
            <a:spcAft>
              <a:spcPts val="0"/>
            </a:spcAft>
          </a:pPr>
          <a:r>
            <a:rPr lang="en-US" b="1" dirty="0" smtClean="0">
              <a:solidFill>
                <a:srgbClr val="FF0000"/>
              </a:solidFill>
            </a:rPr>
            <a:t>Feb. 4, 2019</a:t>
          </a:r>
        </a:p>
        <a:p>
          <a:pPr>
            <a:spcAft>
              <a:spcPts val="0"/>
            </a:spcAft>
          </a:pPr>
          <a:r>
            <a:rPr lang="en-US" b="1" dirty="0" smtClean="0">
              <a:solidFill>
                <a:srgbClr val="FF0000"/>
              </a:solidFill>
            </a:rPr>
            <a:t>VPR Memo #2</a:t>
          </a:r>
          <a:endParaRPr lang="en-US" b="1" dirty="0">
            <a:solidFill>
              <a:srgbClr val="FF0000"/>
            </a:solidFill>
          </a:endParaRPr>
        </a:p>
      </dgm:t>
    </dgm:pt>
    <dgm:pt modelId="{414A2FA8-92B1-4E54-BD92-CB203C16ADD4}" type="parTrans" cxnId="{C1B092DD-ED04-4B93-B406-A1B0D0701A6D}">
      <dgm:prSet/>
      <dgm:spPr/>
      <dgm:t>
        <a:bodyPr/>
        <a:lstStyle/>
        <a:p>
          <a:endParaRPr lang="en-US"/>
        </a:p>
      </dgm:t>
    </dgm:pt>
    <dgm:pt modelId="{34A9DBB3-3919-44E4-9110-47320D11A18B}" type="sibTrans" cxnId="{C1B092DD-ED04-4B93-B406-A1B0D0701A6D}">
      <dgm:prSet/>
      <dgm:spPr/>
      <dgm:t>
        <a:bodyPr/>
        <a:lstStyle/>
        <a:p>
          <a:endParaRPr lang="en-US"/>
        </a:p>
      </dgm:t>
    </dgm:pt>
    <dgm:pt modelId="{FBBA6C18-EBBC-4010-B6BD-6E010B00CE54}">
      <dgm:prSet phldrT="[Text]"/>
      <dgm:spPr/>
      <dgm:t>
        <a:bodyPr/>
        <a:lstStyle/>
        <a:p>
          <a:r>
            <a:rPr lang="en-US" b="1" smtClean="0"/>
            <a:t>Mar. 20, 2019</a:t>
          </a:r>
        </a:p>
        <a:p>
          <a:r>
            <a:rPr lang="en-US" b="1" smtClean="0"/>
            <a:t>DoD Memo</a:t>
          </a:r>
          <a:endParaRPr lang="en-US" b="1" dirty="0"/>
        </a:p>
      </dgm:t>
    </dgm:pt>
    <dgm:pt modelId="{CBDC436F-2AE4-4C26-A962-F9193417C42D}" type="parTrans" cxnId="{A03F99C3-9503-4D5F-988F-77F884E1DD9E}">
      <dgm:prSet/>
      <dgm:spPr/>
      <dgm:t>
        <a:bodyPr/>
        <a:lstStyle/>
        <a:p>
          <a:endParaRPr lang="en-US"/>
        </a:p>
      </dgm:t>
    </dgm:pt>
    <dgm:pt modelId="{412C3A68-8490-4377-8BEC-E4BF2A886B17}" type="sibTrans" cxnId="{A03F99C3-9503-4D5F-988F-77F884E1DD9E}">
      <dgm:prSet/>
      <dgm:spPr/>
      <dgm:t>
        <a:bodyPr/>
        <a:lstStyle/>
        <a:p>
          <a:endParaRPr lang="en-US"/>
        </a:p>
      </dgm:t>
    </dgm:pt>
    <dgm:pt modelId="{F6B16338-74AD-4265-92C3-844C0BF80B97}">
      <dgm:prSet custT="1"/>
      <dgm:spPr/>
      <dgm:t>
        <a:bodyPr/>
        <a:lstStyle/>
        <a:p>
          <a:r>
            <a:rPr lang="en-US" sz="2400" b="1" smtClean="0"/>
            <a:t>April</a:t>
          </a:r>
          <a:r>
            <a:rPr lang="en-US" sz="2400" b="1" baseline="0" smtClean="0"/>
            <a:t> 1, 2019</a:t>
          </a:r>
        </a:p>
        <a:p>
          <a:r>
            <a:rPr lang="en-US" sz="2400" b="1" baseline="0" smtClean="0"/>
            <a:t>Senate Letter </a:t>
          </a:r>
        </a:p>
        <a:p>
          <a:r>
            <a:rPr lang="en-US" sz="2400" b="1" baseline="0" smtClean="0"/>
            <a:t>to DoD </a:t>
          </a:r>
          <a:endParaRPr lang="en-US" sz="2400" b="1" dirty="0"/>
        </a:p>
      </dgm:t>
    </dgm:pt>
    <dgm:pt modelId="{6958AFFB-DB54-4BBE-85E8-A6F4319AC6DA}" type="parTrans" cxnId="{23195AEE-36C0-439A-AEAB-942863EF0256}">
      <dgm:prSet/>
      <dgm:spPr/>
      <dgm:t>
        <a:bodyPr/>
        <a:lstStyle/>
        <a:p>
          <a:endParaRPr lang="en-US"/>
        </a:p>
      </dgm:t>
    </dgm:pt>
    <dgm:pt modelId="{37F47EF0-6C4E-479B-A264-D36A1DB96321}" type="sibTrans" cxnId="{23195AEE-36C0-439A-AEAB-942863EF0256}">
      <dgm:prSet/>
      <dgm:spPr/>
      <dgm:t>
        <a:bodyPr/>
        <a:lstStyle/>
        <a:p>
          <a:endParaRPr lang="en-US"/>
        </a:p>
      </dgm:t>
    </dgm:pt>
    <dgm:pt modelId="{820F1B1B-2203-457B-9B60-FD1F25B5C9AE}" type="pres">
      <dgm:prSet presAssocID="{D90B186F-F519-418E-BFD9-1834FE9D47D9}" presName="Name0" presStyleCnt="0">
        <dgm:presLayoutVars>
          <dgm:dir/>
          <dgm:animLvl val="lvl"/>
          <dgm:resizeHandles val="exact"/>
        </dgm:presLayoutVars>
      </dgm:prSet>
      <dgm:spPr/>
    </dgm:pt>
    <dgm:pt modelId="{2817F989-1C70-48F5-9B34-27607DC06BBF}" type="pres">
      <dgm:prSet presAssocID="{494CB84C-B395-429B-9001-9DADC3C2CC1D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5E46D6-F861-4C98-8E88-49022EE1AA55}" type="pres">
      <dgm:prSet presAssocID="{B2E366AB-41B9-4EC4-8AB1-2BE0AB723FE8}" presName="parTxOnlySpace" presStyleCnt="0"/>
      <dgm:spPr/>
    </dgm:pt>
    <dgm:pt modelId="{E4181D4E-A0C8-4FF2-848E-06F322876910}" type="pres">
      <dgm:prSet presAssocID="{B208C993-A8B8-420E-AD14-8E10C8F3F901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A3369B-728D-4755-8FB5-F75309C4C7CD}" type="pres">
      <dgm:prSet presAssocID="{34A9DBB3-3919-44E4-9110-47320D11A18B}" presName="parTxOnlySpace" presStyleCnt="0"/>
      <dgm:spPr/>
    </dgm:pt>
    <dgm:pt modelId="{DA18807C-B018-4622-A171-1B7B8E135E80}" type="pres">
      <dgm:prSet presAssocID="{FBBA6C18-EBBC-4010-B6BD-6E010B00CE54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CC3F76-A51C-4FF5-9AA7-912EF9A6959F}" type="pres">
      <dgm:prSet presAssocID="{412C3A68-8490-4377-8BEC-E4BF2A886B17}" presName="parTxOnlySpace" presStyleCnt="0"/>
      <dgm:spPr/>
    </dgm:pt>
    <dgm:pt modelId="{BD254D20-EB75-4E63-A151-616930B7F88A}" type="pres">
      <dgm:prSet presAssocID="{F6B16338-74AD-4265-92C3-844C0BF80B97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B092DD-ED04-4B93-B406-A1B0D0701A6D}" srcId="{D90B186F-F519-418E-BFD9-1834FE9D47D9}" destId="{B208C993-A8B8-420E-AD14-8E10C8F3F901}" srcOrd="1" destOrd="0" parTransId="{414A2FA8-92B1-4E54-BD92-CB203C16ADD4}" sibTransId="{34A9DBB3-3919-44E4-9110-47320D11A18B}"/>
    <dgm:cxn modelId="{1A37C142-8443-4A8C-B679-03205E940677}" type="presOf" srcId="{B208C993-A8B8-420E-AD14-8E10C8F3F901}" destId="{E4181D4E-A0C8-4FF2-848E-06F322876910}" srcOrd="0" destOrd="0" presId="urn:microsoft.com/office/officeart/2005/8/layout/chevron1"/>
    <dgm:cxn modelId="{65DEC7E7-9640-497B-9A34-ABADC84D890B}" type="presOf" srcId="{D90B186F-F519-418E-BFD9-1834FE9D47D9}" destId="{820F1B1B-2203-457B-9B60-FD1F25B5C9AE}" srcOrd="0" destOrd="0" presId="urn:microsoft.com/office/officeart/2005/8/layout/chevron1"/>
    <dgm:cxn modelId="{25AAF006-DF75-4CB4-ADBA-9A558A8F1BD9}" srcId="{D90B186F-F519-418E-BFD9-1834FE9D47D9}" destId="{494CB84C-B395-429B-9001-9DADC3C2CC1D}" srcOrd="0" destOrd="0" parTransId="{738C60C0-2B8A-479A-9C34-57185EB730CE}" sibTransId="{B2E366AB-41B9-4EC4-8AB1-2BE0AB723FE8}"/>
    <dgm:cxn modelId="{0B78F7C3-F06E-4E50-A17F-DC8BC499E5D4}" type="presOf" srcId="{FBBA6C18-EBBC-4010-B6BD-6E010B00CE54}" destId="{DA18807C-B018-4622-A171-1B7B8E135E80}" srcOrd="0" destOrd="0" presId="urn:microsoft.com/office/officeart/2005/8/layout/chevron1"/>
    <dgm:cxn modelId="{722EE34B-1512-45E3-82EF-B19D2AA5C8DA}" type="presOf" srcId="{494CB84C-B395-429B-9001-9DADC3C2CC1D}" destId="{2817F989-1C70-48F5-9B34-27607DC06BBF}" srcOrd="0" destOrd="0" presId="urn:microsoft.com/office/officeart/2005/8/layout/chevron1"/>
    <dgm:cxn modelId="{8E419127-FE8A-467A-BA41-BF63E3790F59}" type="presOf" srcId="{F6B16338-74AD-4265-92C3-844C0BF80B97}" destId="{BD254D20-EB75-4E63-A151-616930B7F88A}" srcOrd="0" destOrd="0" presId="urn:microsoft.com/office/officeart/2005/8/layout/chevron1"/>
    <dgm:cxn modelId="{A03F99C3-9503-4D5F-988F-77F884E1DD9E}" srcId="{D90B186F-F519-418E-BFD9-1834FE9D47D9}" destId="{FBBA6C18-EBBC-4010-B6BD-6E010B00CE54}" srcOrd="2" destOrd="0" parTransId="{CBDC436F-2AE4-4C26-A962-F9193417C42D}" sibTransId="{412C3A68-8490-4377-8BEC-E4BF2A886B17}"/>
    <dgm:cxn modelId="{23195AEE-36C0-439A-AEAB-942863EF0256}" srcId="{D90B186F-F519-418E-BFD9-1834FE9D47D9}" destId="{F6B16338-74AD-4265-92C3-844C0BF80B97}" srcOrd="3" destOrd="0" parTransId="{6958AFFB-DB54-4BBE-85E8-A6F4319AC6DA}" sibTransId="{37F47EF0-6C4E-479B-A264-D36A1DB96321}"/>
    <dgm:cxn modelId="{1A626848-CCEF-4ECF-96B7-C6A06607B2E3}" type="presParOf" srcId="{820F1B1B-2203-457B-9B60-FD1F25B5C9AE}" destId="{2817F989-1C70-48F5-9B34-27607DC06BBF}" srcOrd="0" destOrd="0" presId="urn:microsoft.com/office/officeart/2005/8/layout/chevron1"/>
    <dgm:cxn modelId="{6CA752AA-8A5A-4952-B689-1FF9EBB9317F}" type="presParOf" srcId="{820F1B1B-2203-457B-9B60-FD1F25B5C9AE}" destId="{AD5E46D6-F861-4C98-8E88-49022EE1AA55}" srcOrd="1" destOrd="0" presId="urn:microsoft.com/office/officeart/2005/8/layout/chevron1"/>
    <dgm:cxn modelId="{23FD010D-B43F-4615-B118-73607993C882}" type="presParOf" srcId="{820F1B1B-2203-457B-9B60-FD1F25B5C9AE}" destId="{E4181D4E-A0C8-4FF2-848E-06F322876910}" srcOrd="2" destOrd="0" presId="urn:microsoft.com/office/officeart/2005/8/layout/chevron1"/>
    <dgm:cxn modelId="{D731D850-5CA2-41CE-B691-A12B5CCFC281}" type="presParOf" srcId="{820F1B1B-2203-457B-9B60-FD1F25B5C9AE}" destId="{81A3369B-728D-4755-8FB5-F75309C4C7CD}" srcOrd="3" destOrd="0" presId="urn:microsoft.com/office/officeart/2005/8/layout/chevron1"/>
    <dgm:cxn modelId="{443FD152-5AC0-4BDC-B17C-4094A97AAEE9}" type="presParOf" srcId="{820F1B1B-2203-457B-9B60-FD1F25B5C9AE}" destId="{DA18807C-B018-4622-A171-1B7B8E135E80}" srcOrd="4" destOrd="0" presId="urn:microsoft.com/office/officeart/2005/8/layout/chevron1"/>
    <dgm:cxn modelId="{2453D9B5-51CD-49AA-BA05-448411134924}" type="presParOf" srcId="{820F1B1B-2203-457B-9B60-FD1F25B5C9AE}" destId="{FFCC3F76-A51C-4FF5-9AA7-912EF9A6959F}" srcOrd="5" destOrd="0" presId="urn:microsoft.com/office/officeart/2005/8/layout/chevron1"/>
    <dgm:cxn modelId="{3D2A270F-645F-4793-B921-9456BB0891EC}" type="presParOf" srcId="{820F1B1B-2203-457B-9B60-FD1F25B5C9AE}" destId="{BD254D20-EB75-4E63-A151-616930B7F88A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F68183-517F-4D09-9FC5-C39AE2BB60CC}" type="doc">
      <dgm:prSet loTypeId="urn:microsoft.com/office/officeart/2005/8/layout/chevron1" loCatId="process" qsTypeId="urn:microsoft.com/office/officeart/2005/8/quickstyle/simple4" qsCatId="simple" csTypeId="urn:microsoft.com/office/officeart/2005/8/colors/accent1_2" csCatId="accent1" phldr="1"/>
      <dgm:spPr/>
    </dgm:pt>
    <dgm:pt modelId="{864734B9-1D86-492F-B48F-C12B327C8D46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April</a:t>
          </a:r>
          <a:r>
            <a:rPr lang="en-US" b="1" baseline="0" dirty="0" smtClean="0">
              <a:solidFill>
                <a:schemeClr val="tx1"/>
              </a:solidFill>
            </a:rPr>
            <a:t> 15, 2019</a:t>
          </a:r>
        </a:p>
        <a:p>
          <a:r>
            <a:rPr lang="en-US" b="1" baseline="0" dirty="0" smtClean="0">
              <a:solidFill>
                <a:schemeClr val="tx1"/>
              </a:solidFill>
            </a:rPr>
            <a:t>Senate Letter </a:t>
          </a:r>
        </a:p>
        <a:p>
          <a:r>
            <a:rPr lang="en-US" b="1" baseline="0" dirty="0" smtClean="0">
              <a:solidFill>
                <a:schemeClr val="tx1"/>
              </a:solidFill>
            </a:rPr>
            <a:t>to NSF</a:t>
          </a:r>
          <a:endParaRPr lang="en-US" b="1" dirty="0">
            <a:solidFill>
              <a:schemeClr val="tx1"/>
            </a:solidFill>
          </a:endParaRPr>
        </a:p>
      </dgm:t>
    </dgm:pt>
    <dgm:pt modelId="{1D70D74F-5EF3-417C-88EF-78F9505ACD9B}" type="parTrans" cxnId="{15DF7B33-EB1E-443F-A1C6-F2CE462DDF6E}">
      <dgm:prSet/>
      <dgm:spPr/>
      <dgm:t>
        <a:bodyPr/>
        <a:lstStyle/>
        <a:p>
          <a:endParaRPr lang="en-US"/>
        </a:p>
      </dgm:t>
    </dgm:pt>
    <dgm:pt modelId="{057890C0-E13D-4DD1-A034-88697850745E}" type="sibTrans" cxnId="{15DF7B33-EB1E-443F-A1C6-F2CE462DDF6E}">
      <dgm:prSet/>
      <dgm:spPr/>
      <dgm:t>
        <a:bodyPr/>
        <a:lstStyle/>
        <a:p>
          <a:endParaRPr lang="en-US"/>
        </a:p>
      </dgm:t>
    </dgm:pt>
    <dgm:pt modelId="{03D28DAD-6AB6-463D-8B67-1122028AFC1E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April 26, 2019</a:t>
          </a:r>
        </a:p>
        <a:p>
          <a:r>
            <a:rPr lang="en-US" b="1" dirty="0" smtClean="0">
              <a:solidFill>
                <a:schemeClr val="tx1"/>
              </a:solidFill>
            </a:rPr>
            <a:t>NSF Response to Senate</a:t>
          </a:r>
          <a:endParaRPr lang="en-US" b="1" dirty="0">
            <a:solidFill>
              <a:schemeClr val="tx1"/>
            </a:solidFill>
          </a:endParaRPr>
        </a:p>
      </dgm:t>
    </dgm:pt>
    <dgm:pt modelId="{944C21B6-A4C9-475B-8FD4-FEA730437EA5}" type="parTrans" cxnId="{68B8D97B-CB12-4878-9D68-267896605D1C}">
      <dgm:prSet/>
      <dgm:spPr/>
      <dgm:t>
        <a:bodyPr/>
        <a:lstStyle/>
        <a:p>
          <a:endParaRPr lang="en-US"/>
        </a:p>
      </dgm:t>
    </dgm:pt>
    <dgm:pt modelId="{093D9C6C-9D54-48BA-80AE-9EEC999222E3}" type="sibTrans" cxnId="{68B8D97B-CB12-4878-9D68-267896605D1C}">
      <dgm:prSet/>
      <dgm:spPr/>
      <dgm:t>
        <a:bodyPr/>
        <a:lstStyle/>
        <a:p>
          <a:endParaRPr lang="en-US"/>
        </a:p>
      </dgm:t>
    </dgm:pt>
    <dgm:pt modelId="{F4D671C9-9099-4CBD-9F82-8A8480546A10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May 29, 2019</a:t>
          </a:r>
        </a:p>
        <a:p>
          <a:r>
            <a:rPr lang="en-US" b="1" dirty="0" smtClean="0">
              <a:solidFill>
                <a:schemeClr val="tx1"/>
              </a:solidFill>
            </a:rPr>
            <a:t>NSF Issues Draft PAPPG</a:t>
          </a:r>
          <a:endParaRPr lang="en-US" b="1" dirty="0">
            <a:solidFill>
              <a:schemeClr val="tx1"/>
            </a:solidFill>
          </a:endParaRPr>
        </a:p>
      </dgm:t>
    </dgm:pt>
    <dgm:pt modelId="{94BB5393-5312-40A4-A612-51993E51F0AD}" type="parTrans" cxnId="{33C06270-2AE5-4203-9951-3F19A7EE23C7}">
      <dgm:prSet/>
      <dgm:spPr/>
      <dgm:t>
        <a:bodyPr/>
        <a:lstStyle/>
        <a:p>
          <a:endParaRPr lang="en-US"/>
        </a:p>
      </dgm:t>
    </dgm:pt>
    <dgm:pt modelId="{667B0589-C134-41F4-9B37-6DA038986AF4}" type="sibTrans" cxnId="{33C06270-2AE5-4203-9951-3F19A7EE23C7}">
      <dgm:prSet/>
      <dgm:spPr/>
      <dgm:t>
        <a:bodyPr/>
        <a:lstStyle/>
        <a:p>
          <a:endParaRPr lang="en-US"/>
        </a:p>
      </dgm:t>
    </dgm:pt>
    <dgm:pt modelId="{FA1E827A-42A1-4B97-8A1D-F476EBAD48E8}">
      <dgm:prSet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What’s Next?</a:t>
          </a:r>
          <a:endParaRPr lang="en-US" b="1" dirty="0">
            <a:solidFill>
              <a:schemeClr val="tx1"/>
            </a:solidFill>
          </a:endParaRPr>
        </a:p>
      </dgm:t>
    </dgm:pt>
    <dgm:pt modelId="{AF2079C1-8196-49F4-B205-09FD9ADA4D05}" type="parTrans" cxnId="{9B179D65-A201-4225-AB87-0FE073393235}">
      <dgm:prSet/>
      <dgm:spPr/>
      <dgm:t>
        <a:bodyPr/>
        <a:lstStyle/>
        <a:p>
          <a:endParaRPr lang="en-US"/>
        </a:p>
      </dgm:t>
    </dgm:pt>
    <dgm:pt modelId="{673DF820-5001-4D1B-BE74-C29D9156F037}" type="sibTrans" cxnId="{9B179D65-A201-4225-AB87-0FE073393235}">
      <dgm:prSet/>
      <dgm:spPr/>
      <dgm:t>
        <a:bodyPr/>
        <a:lstStyle/>
        <a:p>
          <a:endParaRPr lang="en-US"/>
        </a:p>
      </dgm:t>
    </dgm:pt>
    <dgm:pt modelId="{867B0ED7-C4DB-4DF4-BF8B-CEAFBFC61704}" type="pres">
      <dgm:prSet presAssocID="{90F68183-517F-4D09-9FC5-C39AE2BB60CC}" presName="Name0" presStyleCnt="0">
        <dgm:presLayoutVars>
          <dgm:dir/>
          <dgm:animLvl val="lvl"/>
          <dgm:resizeHandles val="exact"/>
        </dgm:presLayoutVars>
      </dgm:prSet>
      <dgm:spPr/>
    </dgm:pt>
    <dgm:pt modelId="{63E1D269-FE10-47E8-BC16-6F3DDF19B371}" type="pres">
      <dgm:prSet presAssocID="{864734B9-1D86-492F-B48F-C12B327C8D46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050609-6C23-45CB-8D61-A04AA6DB8853}" type="pres">
      <dgm:prSet presAssocID="{057890C0-E13D-4DD1-A034-88697850745E}" presName="parTxOnlySpace" presStyleCnt="0"/>
      <dgm:spPr/>
    </dgm:pt>
    <dgm:pt modelId="{FF81C7DD-B432-4897-BE0A-82FD0B70EFA0}" type="pres">
      <dgm:prSet presAssocID="{03D28DAD-6AB6-463D-8B67-1122028AFC1E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D09B35-0EFF-4F66-9106-822EB96DB020}" type="pres">
      <dgm:prSet presAssocID="{093D9C6C-9D54-48BA-80AE-9EEC999222E3}" presName="parTxOnlySpace" presStyleCnt="0"/>
      <dgm:spPr/>
    </dgm:pt>
    <dgm:pt modelId="{480C0748-E454-4A43-8360-0F8ED0AC5794}" type="pres">
      <dgm:prSet presAssocID="{F4D671C9-9099-4CBD-9F82-8A8480546A10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2E249D3-CDBE-4A3E-B079-3F88C0B5B21E}" type="pres">
      <dgm:prSet presAssocID="{667B0589-C134-41F4-9B37-6DA038986AF4}" presName="parTxOnlySpace" presStyleCnt="0"/>
      <dgm:spPr/>
    </dgm:pt>
    <dgm:pt modelId="{A81E126C-46AC-4BCF-A2C4-68428D8ECC61}" type="pres">
      <dgm:prSet presAssocID="{FA1E827A-42A1-4B97-8A1D-F476EBAD48E8}" presName="parTxOnly" presStyleLbl="node1" presStyleIdx="3" presStyleCnt="4" custLinFactNeighborX="1718" custLinFactNeighborY="-500">
        <dgm:presLayoutVars>
          <dgm:chMax val="0"/>
          <dgm:chPref val="0"/>
          <dgm:bulletEnabled val="1"/>
        </dgm:presLayoutVars>
      </dgm:prSet>
      <dgm:spPr/>
    </dgm:pt>
  </dgm:ptLst>
  <dgm:cxnLst>
    <dgm:cxn modelId="{C5D52141-7125-4921-AC6E-00CDD03E108E}" type="presOf" srcId="{FA1E827A-42A1-4B97-8A1D-F476EBAD48E8}" destId="{A81E126C-46AC-4BCF-A2C4-68428D8ECC61}" srcOrd="0" destOrd="0" presId="urn:microsoft.com/office/officeart/2005/8/layout/chevron1"/>
    <dgm:cxn modelId="{9B179D65-A201-4225-AB87-0FE073393235}" srcId="{90F68183-517F-4D09-9FC5-C39AE2BB60CC}" destId="{FA1E827A-42A1-4B97-8A1D-F476EBAD48E8}" srcOrd="3" destOrd="0" parTransId="{AF2079C1-8196-49F4-B205-09FD9ADA4D05}" sibTransId="{673DF820-5001-4D1B-BE74-C29D9156F037}"/>
    <dgm:cxn modelId="{68B8D97B-CB12-4878-9D68-267896605D1C}" srcId="{90F68183-517F-4D09-9FC5-C39AE2BB60CC}" destId="{03D28DAD-6AB6-463D-8B67-1122028AFC1E}" srcOrd="1" destOrd="0" parTransId="{944C21B6-A4C9-475B-8FD4-FEA730437EA5}" sibTransId="{093D9C6C-9D54-48BA-80AE-9EEC999222E3}"/>
    <dgm:cxn modelId="{1A1DA97F-C267-4706-9ACF-0F9988E79625}" type="presOf" srcId="{90F68183-517F-4D09-9FC5-C39AE2BB60CC}" destId="{867B0ED7-C4DB-4DF4-BF8B-CEAFBFC61704}" srcOrd="0" destOrd="0" presId="urn:microsoft.com/office/officeart/2005/8/layout/chevron1"/>
    <dgm:cxn modelId="{15DF7B33-EB1E-443F-A1C6-F2CE462DDF6E}" srcId="{90F68183-517F-4D09-9FC5-C39AE2BB60CC}" destId="{864734B9-1D86-492F-B48F-C12B327C8D46}" srcOrd="0" destOrd="0" parTransId="{1D70D74F-5EF3-417C-88EF-78F9505ACD9B}" sibTransId="{057890C0-E13D-4DD1-A034-88697850745E}"/>
    <dgm:cxn modelId="{BADF48ED-BEDE-46E5-A897-124B9B3438BC}" type="presOf" srcId="{864734B9-1D86-492F-B48F-C12B327C8D46}" destId="{63E1D269-FE10-47E8-BC16-6F3DDF19B371}" srcOrd="0" destOrd="0" presId="urn:microsoft.com/office/officeart/2005/8/layout/chevron1"/>
    <dgm:cxn modelId="{2E737AD9-7C6C-48D2-98F2-9018B66C3F0A}" type="presOf" srcId="{F4D671C9-9099-4CBD-9F82-8A8480546A10}" destId="{480C0748-E454-4A43-8360-0F8ED0AC5794}" srcOrd="0" destOrd="0" presId="urn:microsoft.com/office/officeart/2005/8/layout/chevron1"/>
    <dgm:cxn modelId="{1CED55F9-BC39-4ABE-9060-D91F8C54909C}" type="presOf" srcId="{03D28DAD-6AB6-463D-8B67-1122028AFC1E}" destId="{FF81C7DD-B432-4897-BE0A-82FD0B70EFA0}" srcOrd="0" destOrd="0" presId="urn:microsoft.com/office/officeart/2005/8/layout/chevron1"/>
    <dgm:cxn modelId="{33C06270-2AE5-4203-9951-3F19A7EE23C7}" srcId="{90F68183-517F-4D09-9FC5-C39AE2BB60CC}" destId="{F4D671C9-9099-4CBD-9F82-8A8480546A10}" srcOrd="2" destOrd="0" parTransId="{94BB5393-5312-40A4-A612-51993E51F0AD}" sibTransId="{667B0589-C134-41F4-9B37-6DA038986AF4}"/>
    <dgm:cxn modelId="{2B7B0F0B-9919-4B7E-9456-9142A964CA28}" type="presParOf" srcId="{867B0ED7-C4DB-4DF4-BF8B-CEAFBFC61704}" destId="{63E1D269-FE10-47E8-BC16-6F3DDF19B371}" srcOrd="0" destOrd="0" presId="urn:microsoft.com/office/officeart/2005/8/layout/chevron1"/>
    <dgm:cxn modelId="{4403F109-1128-4AF3-9DE8-F9A71DC5AD1A}" type="presParOf" srcId="{867B0ED7-C4DB-4DF4-BF8B-CEAFBFC61704}" destId="{71050609-6C23-45CB-8D61-A04AA6DB8853}" srcOrd="1" destOrd="0" presId="urn:microsoft.com/office/officeart/2005/8/layout/chevron1"/>
    <dgm:cxn modelId="{04BC74E4-9D6D-42DB-8478-3E9F61B7EADE}" type="presParOf" srcId="{867B0ED7-C4DB-4DF4-BF8B-CEAFBFC61704}" destId="{FF81C7DD-B432-4897-BE0A-82FD0B70EFA0}" srcOrd="2" destOrd="0" presId="urn:microsoft.com/office/officeart/2005/8/layout/chevron1"/>
    <dgm:cxn modelId="{7754CF2C-CBE7-49B2-A012-D3EC00FFEF76}" type="presParOf" srcId="{867B0ED7-C4DB-4DF4-BF8B-CEAFBFC61704}" destId="{88D09B35-0EFF-4F66-9106-822EB96DB020}" srcOrd="3" destOrd="0" presId="urn:microsoft.com/office/officeart/2005/8/layout/chevron1"/>
    <dgm:cxn modelId="{8B1FF32A-2A63-46F9-94E4-B1063275A921}" type="presParOf" srcId="{867B0ED7-C4DB-4DF4-BF8B-CEAFBFC61704}" destId="{480C0748-E454-4A43-8360-0F8ED0AC5794}" srcOrd="4" destOrd="0" presId="urn:microsoft.com/office/officeart/2005/8/layout/chevron1"/>
    <dgm:cxn modelId="{D925BDE5-E3C0-47E2-9B2F-0DD8347DE36E}" type="presParOf" srcId="{867B0ED7-C4DB-4DF4-BF8B-CEAFBFC61704}" destId="{A2E249D3-CDBE-4A3E-B079-3F88C0B5B21E}" srcOrd="5" destOrd="0" presId="urn:microsoft.com/office/officeart/2005/8/layout/chevron1"/>
    <dgm:cxn modelId="{94122BE1-FCC7-4608-8435-5AED7981F483}" type="presParOf" srcId="{867B0ED7-C4DB-4DF4-BF8B-CEAFBFC61704}" destId="{A81E126C-46AC-4BCF-A2C4-68428D8ECC61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0C06F7-E3E5-49F7-B641-DC1AB14917AE}">
      <dsp:nvSpPr>
        <dsp:cNvPr id="0" name=""/>
        <dsp:cNvSpPr/>
      </dsp:nvSpPr>
      <dsp:spPr>
        <a:xfrm>
          <a:off x="5490" y="487436"/>
          <a:ext cx="3196059" cy="127842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Aug. 20, 2018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NIH Letter to Recipients </a:t>
          </a:r>
          <a:endParaRPr lang="en-US" sz="2300" b="1" kern="1200" dirty="0"/>
        </a:p>
      </dsp:txBody>
      <dsp:txXfrm>
        <a:off x="644702" y="487436"/>
        <a:ext cx="1917636" cy="1278423"/>
      </dsp:txXfrm>
    </dsp:sp>
    <dsp:sp modelId="{A99A3852-F1D5-492F-8FCB-AAAAD1ABC6CA}">
      <dsp:nvSpPr>
        <dsp:cNvPr id="0" name=""/>
        <dsp:cNvSpPr/>
      </dsp:nvSpPr>
      <dsp:spPr>
        <a:xfrm>
          <a:off x="2881943" y="487436"/>
          <a:ext cx="3196059" cy="127842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Oct. 23, 2018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Senate Letter to NIH</a:t>
          </a:r>
          <a:endParaRPr lang="en-US" sz="2300" b="1" kern="1200" dirty="0"/>
        </a:p>
      </dsp:txBody>
      <dsp:txXfrm>
        <a:off x="3521155" y="487436"/>
        <a:ext cx="1917636" cy="1278423"/>
      </dsp:txXfrm>
    </dsp:sp>
    <dsp:sp modelId="{17223D02-CA94-49EB-B547-40963296922A}">
      <dsp:nvSpPr>
        <dsp:cNvPr id="0" name=""/>
        <dsp:cNvSpPr/>
      </dsp:nvSpPr>
      <dsp:spPr>
        <a:xfrm>
          <a:off x="5758397" y="487436"/>
          <a:ext cx="3196059" cy="127842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Dec. 21, 2018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NIH Response to Senate</a:t>
          </a:r>
          <a:endParaRPr lang="en-US" sz="2300" b="1" kern="1200" dirty="0"/>
        </a:p>
      </dsp:txBody>
      <dsp:txXfrm>
        <a:off x="6397609" y="487436"/>
        <a:ext cx="1917636" cy="1278423"/>
      </dsp:txXfrm>
    </dsp:sp>
    <dsp:sp modelId="{B666CBC2-56CF-4C86-8D00-2A912B60E5C0}">
      <dsp:nvSpPr>
        <dsp:cNvPr id="0" name=""/>
        <dsp:cNvSpPr/>
      </dsp:nvSpPr>
      <dsp:spPr>
        <a:xfrm>
          <a:off x="8634850" y="487436"/>
          <a:ext cx="3196059" cy="127842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rgbClr val="FF0000"/>
              </a:solidFill>
            </a:rPr>
            <a:t>Jan. 3, 2019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rgbClr val="FF0000"/>
              </a:solidFill>
            </a:rPr>
            <a:t>Provost &amp; VPR Memo #1</a:t>
          </a:r>
          <a:endParaRPr lang="en-US" sz="2300" b="1" kern="1200" dirty="0">
            <a:solidFill>
              <a:srgbClr val="FF0000"/>
            </a:solidFill>
          </a:endParaRPr>
        </a:p>
      </dsp:txBody>
      <dsp:txXfrm>
        <a:off x="9274062" y="487436"/>
        <a:ext cx="1917636" cy="12784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17F989-1C70-48F5-9B34-27607DC06BBF}">
      <dsp:nvSpPr>
        <dsp:cNvPr id="0" name=""/>
        <dsp:cNvSpPr/>
      </dsp:nvSpPr>
      <dsp:spPr>
        <a:xfrm>
          <a:off x="5490" y="636979"/>
          <a:ext cx="3196059" cy="127842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ts val="23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Jan. 31, 2019</a:t>
          </a:r>
        </a:p>
        <a:p>
          <a:pPr lvl="0" algn="ctr" defTabSz="977900">
            <a:lnSpc>
              <a:spcPts val="23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DoE Memo re: Talent Programs</a:t>
          </a:r>
          <a:endParaRPr lang="en-US" sz="2200" b="1" kern="1200" dirty="0"/>
        </a:p>
      </dsp:txBody>
      <dsp:txXfrm>
        <a:off x="644702" y="636979"/>
        <a:ext cx="1917636" cy="1278423"/>
      </dsp:txXfrm>
    </dsp:sp>
    <dsp:sp modelId="{E4181D4E-A0C8-4FF2-848E-06F322876910}">
      <dsp:nvSpPr>
        <dsp:cNvPr id="0" name=""/>
        <dsp:cNvSpPr/>
      </dsp:nvSpPr>
      <dsp:spPr>
        <a:xfrm>
          <a:off x="2881943" y="636979"/>
          <a:ext cx="3196059" cy="127842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500" b="1" kern="1200" dirty="0" smtClean="0">
              <a:solidFill>
                <a:srgbClr val="FF0000"/>
              </a:solidFill>
            </a:rPr>
            <a:t>Feb. 4, 2019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500" b="1" kern="1200" dirty="0" smtClean="0">
              <a:solidFill>
                <a:srgbClr val="FF0000"/>
              </a:solidFill>
            </a:rPr>
            <a:t>VPR Memo #2</a:t>
          </a:r>
          <a:endParaRPr lang="en-US" sz="2500" b="1" kern="1200" dirty="0">
            <a:solidFill>
              <a:srgbClr val="FF0000"/>
            </a:solidFill>
          </a:endParaRPr>
        </a:p>
      </dsp:txBody>
      <dsp:txXfrm>
        <a:off x="3521155" y="636979"/>
        <a:ext cx="1917636" cy="1278423"/>
      </dsp:txXfrm>
    </dsp:sp>
    <dsp:sp modelId="{DA18807C-B018-4622-A171-1B7B8E135E80}">
      <dsp:nvSpPr>
        <dsp:cNvPr id="0" name=""/>
        <dsp:cNvSpPr/>
      </dsp:nvSpPr>
      <dsp:spPr>
        <a:xfrm>
          <a:off x="5758397" y="636979"/>
          <a:ext cx="3196059" cy="127842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smtClean="0"/>
            <a:t>Mar. 20, 2019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smtClean="0"/>
            <a:t>DoD Memo</a:t>
          </a:r>
          <a:endParaRPr lang="en-US" sz="2500" b="1" kern="1200" dirty="0"/>
        </a:p>
      </dsp:txBody>
      <dsp:txXfrm>
        <a:off x="6397609" y="636979"/>
        <a:ext cx="1917636" cy="1278423"/>
      </dsp:txXfrm>
    </dsp:sp>
    <dsp:sp modelId="{BD254D20-EB75-4E63-A151-616930B7F88A}">
      <dsp:nvSpPr>
        <dsp:cNvPr id="0" name=""/>
        <dsp:cNvSpPr/>
      </dsp:nvSpPr>
      <dsp:spPr>
        <a:xfrm>
          <a:off x="8634850" y="636979"/>
          <a:ext cx="3196059" cy="127842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April</a:t>
          </a:r>
          <a:r>
            <a:rPr lang="en-US" sz="2400" b="1" kern="1200" baseline="0" smtClean="0"/>
            <a:t> 1, 2019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baseline="0" smtClean="0"/>
            <a:t>Senate Letter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baseline="0" smtClean="0"/>
            <a:t>to DoD </a:t>
          </a:r>
          <a:endParaRPr lang="en-US" sz="2400" b="1" kern="1200" dirty="0"/>
        </a:p>
      </dsp:txBody>
      <dsp:txXfrm>
        <a:off x="9274062" y="636979"/>
        <a:ext cx="1917636" cy="12784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1D269-FE10-47E8-BC16-6F3DDF19B371}">
      <dsp:nvSpPr>
        <dsp:cNvPr id="0" name=""/>
        <dsp:cNvSpPr/>
      </dsp:nvSpPr>
      <dsp:spPr>
        <a:xfrm>
          <a:off x="5490" y="0"/>
          <a:ext cx="3196059" cy="127000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tx1"/>
              </a:solidFill>
            </a:rPr>
            <a:t>April</a:t>
          </a:r>
          <a:r>
            <a:rPr lang="en-US" sz="2200" b="1" kern="1200" baseline="0" dirty="0" smtClean="0">
              <a:solidFill>
                <a:schemeClr val="tx1"/>
              </a:solidFill>
            </a:rPr>
            <a:t> 15, 2019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baseline="0" dirty="0" smtClean="0">
              <a:solidFill>
                <a:schemeClr val="tx1"/>
              </a:solidFill>
            </a:rPr>
            <a:t>Senate Letter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baseline="0" dirty="0" smtClean="0">
              <a:solidFill>
                <a:schemeClr val="tx1"/>
              </a:solidFill>
            </a:rPr>
            <a:t>to NSF</a:t>
          </a:r>
          <a:endParaRPr lang="en-US" sz="2200" b="1" kern="1200" dirty="0">
            <a:solidFill>
              <a:schemeClr val="tx1"/>
            </a:solidFill>
          </a:endParaRPr>
        </a:p>
      </dsp:txBody>
      <dsp:txXfrm>
        <a:off x="640490" y="0"/>
        <a:ext cx="1926059" cy="1270000"/>
      </dsp:txXfrm>
    </dsp:sp>
    <dsp:sp modelId="{FF81C7DD-B432-4897-BE0A-82FD0B70EFA0}">
      <dsp:nvSpPr>
        <dsp:cNvPr id="0" name=""/>
        <dsp:cNvSpPr/>
      </dsp:nvSpPr>
      <dsp:spPr>
        <a:xfrm>
          <a:off x="2881943" y="0"/>
          <a:ext cx="3196059" cy="127000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tx1"/>
              </a:solidFill>
            </a:rPr>
            <a:t>April 26, 2019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tx1"/>
              </a:solidFill>
            </a:rPr>
            <a:t>NSF Response to Senate</a:t>
          </a:r>
          <a:endParaRPr lang="en-US" sz="2200" b="1" kern="1200" dirty="0">
            <a:solidFill>
              <a:schemeClr val="tx1"/>
            </a:solidFill>
          </a:endParaRPr>
        </a:p>
      </dsp:txBody>
      <dsp:txXfrm>
        <a:off x="3516943" y="0"/>
        <a:ext cx="1926059" cy="1270000"/>
      </dsp:txXfrm>
    </dsp:sp>
    <dsp:sp modelId="{480C0748-E454-4A43-8360-0F8ED0AC5794}">
      <dsp:nvSpPr>
        <dsp:cNvPr id="0" name=""/>
        <dsp:cNvSpPr/>
      </dsp:nvSpPr>
      <dsp:spPr>
        <a:xfrm>
          <a:off x="5758397" y="0"/>
          <a:ext cx="3196059" cy="127000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tx1"/>
              </a:solidFill>
            </a:rPr>
            <a:t>May 29, 2019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tx1"/>
              </a:solidFill>
            </a:rPr>
            <a:t>NSF Issues Draft PAPPG</a:t>
          </a:r>
          <a:endParaRPr lang="en-US" sz="2200" b="1" kern="1200" dirty="0">
            <a:solidFill>
              <a:schemeClr val="tx1"/>
            </a:solidFill>
          </a:endParaRPr>
        </a:p>
      </dsp:txBody>
      <dsp:txXfrm>
        <a:off x="6393397" y="0"/>
        <a:ext cx="1926059" cy="1270000"/>
      </dsp:txXfrm>
    </dsp:sp>
    <dsp:sp modelId="{A81E126C-46AC-4BCF-A2C4-68428D8ECC61}">
      <dsp:nvSpPr>
        <dsp:cNvPr id="0" name=""/>
        <dsp:cNvSpPr/>
      </dsp:nvSpPr>
      <dsp:spPr>
        <a:xfrm>
          <a:off x="8640340" y="0"/>
          <a:ext cx="3196059" cy="127000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tx1"/>
              </a:solidFill>
            </a:rPr>
            <a:t>What’s Next?</a:t>
          </a:r>
          <a:endParaRPr lang="en-US" sz="2200" b="1" kern="1200" dirty="0">
            <a:solidFill>
              <a:schemeClr val="tx1"/>
            </a:solidFill>
          </a:endParaRPr>
        </a:p>
      </dsp:txBody>
      <dsp:txXfrm>
        <a:off x="9275340" y="0"/>
        <a:ext cx="1926059" cy="127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C55B6-EF47-4547-8CA2-7E7E67BB7C18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AEECC-C6BC-40E2-9E0B-95BFD5051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86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FD693-D162-41CB-AEEE-33D7A30B1B98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514F8-D8AA-4F00-92DC-6553DD96A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83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Time: 1 min</a:t>
            </a:r>
          </a:p>
          <a:p>
            <a:r>
              <a:rPr lang="en-US" dirty="0" smtClean="0"/>
              <a:t>Terra</a:t>
            </a:r>
          </a:p>
          <a:p>
            <a:endParaRPr lang="en-US" dirty="0" smtClean="0"/>
          </a:p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514F8-D8AA-4F00-92DC-6553DD96A9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14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514F8-D8AA-4F00-92DC-6553DD96A9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41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514F8-D8AA-4F00-92DC-6553DD96A9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740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6CD99-D899-354E-B09E-60AE4B35F84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9809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6CD99-D899-354E-B09E-60AE4B35F84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9509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6CD99-D899-354E-B09E-60AE4B35F84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851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6CD99-D899-354E-B09E-60AE4B35F84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619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6CD99-D899-354E-B09E-60AE4B35F84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880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514F8-D8AA-4F00-92DC-6553DD96A9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663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514F8-D8AA-4F00-92DC-6553DD96A9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233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514F8-D8AA-4F00-92DC-6553DD96A9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117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514F8-D8AA-4F00-92DC-6553DD96A9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758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514F8-D8AA-4F00-92DC-6553DD96A9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58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514F8-D8AA-4F00-92DC-6553DD96A9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596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514F8-D8AA-4F00-92DC-6553DD96A9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030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514F8-D8AA-4F00-92DC-6553DD96A9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59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514F8-D8AA-4F00-92DC-6553DD96A9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77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514F8-D8AA-4F00-92DC-6553DD96A9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62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514F8-D8AA-4F00-92DC-6553DD96A9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622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514F8-D8AA-4F00-92DC-6553DD96A9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19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Candara" panose="020E05020303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25751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99621"/>
            <a:ext cx="10515600" cy="1191068"/>
          </a:xfrm>
        </p:spPr>
        <p:txBody>
          <a:bodyPr anchor="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829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245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5650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865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867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28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0606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7350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ndara" panose="020E0502030303020204" pitchFamily="34" charset="0"/>
              </a:defRPr>
            </a:lvl1pPr>
            <a:lvl2pPr>
              <a:defRPr>
                <a:solidFill>
                  <a:schemeClr val="bg1"/>
                </a:solidFill>
                <a:latin typeface="Candara" panose="020E0502030303020204" pitchFamily="34" charset="0"/>
              </a:defRPr>
            </a:lvl2pPr>
            <a:lvl3pPr>
              <a:defRPr>
                <a:solidFill>
                  <a:schemeClr val="bg1"/>
                </a:solidFill>
                <a:latin typeface="Candara" panose="020E0502030303020204" pitchFamily="34" charset="0"/>
              </a:defRPr>
            </a:lvl3pPr>
            <a:lvl4pPr>
              <a:defRPr>
                <a:solidFill>
                  <a:schemeClr val="bg1"/>
                </a:solidFill>
                <a:latin typeface="Candara" panose="020E0502030303020204" pitchFamily="34" charset="0"/>
              </a:defRPr>
            </a:lvl4pPr>
            <a:lvl5pPr>
              <a:defRPr>
                <a:solidFill>
                  <a:schemeClr val="bg1"/>
                </a:solidFill>
                <a:latin typeface="Candara" panose="020E05020303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0974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6859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5861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1184825" y="-99021"/>
            <a:ext cx="590306" cy="665080"/>
          </a:xfrm>
          <a:prstGeom prst="rect">
            <a:avLst/>
          </a:prstGeom>
          <a:solidFill>
            <a:srgbClr val="F37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4584" y="203380"/>
            <a:ext cx="356938" cy="24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145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3829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0785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9457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0092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2" t="3" r="-4" b="-71"/>
          <a:stretch/>
        </p:blipFill>
        <p:spPr>
          <a:xfrm>
            <a:off x="-38500" y="4"/>
            <a:ext cx="12301087" cy="686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93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1182594" y="-99021"/>
            <a:ext cx="590306" cy="665080"/>
          </a:xfrm>
          <a:prstGeom prst="rect">
            <a:avLst/>
          </a:prstGeom>
          <a:solidFill>
            <a:srgbClr val="F37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2353" y="203380"/>
            <a:ext cx="356938" cy="24131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2259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1222146" y="-99021"/>
            <a:ext cx="590306" cy="665080"/>
          </a:xfrm>
          <a:prstGeom prst="rect">
            <a:avLst/>
          </a:prstGeom>
          <a:solidFill>
            <a:srgbClr val="F37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1905" y="203380"/>
            <a:ext cx="356938" cy="24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96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79" r:id="rId2"/>
    <p:sldLayoutId id="214748368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1182594" y="-99021"/>
            <a:ext cx="590306" cy="665080"/>
          </a:xfrm>
          <a:prstGeom prst="rect">
            <a:avLst/>
          </a:prstGeom>
          <a:solidFill>
            <a:srgbClr val="0021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2353" y="203380"/>
            <a:ext cx="356938" cy="24131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90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gwimsett@ufl.edu" TargetMode="External"/><Relationship Id="rId7" Type="http://schemas.openxmlformats.org/officeDocument/2006/relationships/hyperlink" Target="mailto:aabrown@ufl.edu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aliciatu@ufl.edu" TargetMode="External"/><Relationship Id="rId5" Type="http://schemas.openxmlformats.org/officeDocument/2006/relationships/hyperlink" Target="mailto:rdavison@ufl.edu" TargetMode="External"/><Relationship Id="rId4" Type="http://schemas.openxmlformats.org/officeDocument/2006/relationships/hyperlink" Target="mailto:cantrell@ufl.edu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4" r="13860"/>
          <a:stretch/>
        </p:blipFill>
        <p:spPr>
          <a:xfrm>
            <a:off x="-68084" y="0"/>
            <a:ext cx="826205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4730" y="254833"/>
            <a:ext cx="3591887" cy="4697177"/>
          </a:xfrm>
        </p:spPr>
        <p:txBody>
          <a:bodyPr>
            <a:normAutofit/>
          </a:bodyPr>
          <a:lstStyle/>
          <a:p>
            <a:pPr algn="ctr">
              <a:spcBef>
                <a:spcPts val="1800"/>
              </a:spcBef>
            </a:pPr>
            <a:r>
              <a:rPr lang="en-US" b="1" dirty="0" smtClean="0">
                <a:latin typeface="Candara" panose="020E0502030303020204" pitchFamily="34" charset="0"/>
              </a:rPr>
              <a:t>Outside Activities </a:t>
            </a:r>
            <a:br>
              <a:rPr lang="en-US" b="1" dirty="0" smtClean="0">
                <a:latin typeface="Candara" panose="020E0502030303020204" pitchFamily="34" charset="0"/>
              </a:rPr>
            </a:br>
            <a:r>
              <a:rPr lang="en-US" b="1" dirty="0" smtClean="0">
                <a:latin typeface="Candara" panose="020E0502030303020204" pitchFamily="34" charset="0"/>
              </a:rPr>
              <a:t>&amp; Financial Interests</a:t>
            </a:r>
            <a:br>
              <a:rPr lang="en-US" b="1" dirty="0" smtClean="0">
                <a:latin typeface="Candara" panose="020E0502030303020204" pitchFamily="34" charset="0"/>
              </a:rPr>
            </a:br>
            <a:r>
              <a:rPr lang="en-US" dirty="0" smtClean="0"/>
              <a:t>in </a:t>
            </a:r>
            <a:br>
              <a:rPr lang="en-US" dirty="0" smtClean="0"/>
            </a:br>
            <a:r>
              <a:rPr lang="en-US" dirty="0" smtClean="0"/>
              <a:t>Sponsored </a:t>
            </a:r>
            <a:br>
              <a:rPr lang="en-US" dirty="0" smtClean="0"/>
            </a:br>
            <a:r>
              <a:rPr lang="en-US" dirty="0" smtClean="0"/>
              <a:t>Programs</a:t>
            </a:r>
            <a:endParaRPr lang="en-US" sz="18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8319852" y="5199018"/>
            <a:ext cx="38816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dirty="0">
                <a:solidFill>
                  <a:prstClr val="white"/>
                </a:solidFill>
                <a:latin typeface="Candara" panose="020E0502030303020204" pitchFamily="34" charset="0"/>
              </a:rPr>
              <a:t>Terra </a:t>
            </a:r>
            <a:r>
              <a:rPr lang="en-US" sz="2800" dirty="0" smtClean="0">
                <a:solidFill>
                  <a:prstClr val="white"/>
                </a:solidFill>
                <a:latin typeface="Candara" panose="020E0502030303020204" pitchFamily="34" charset="0"/>
              </a:rPr>
              <a:t>DuBois </a:t>
            </a:r>
            <a:br>
              <a:rPr lang="en-US" sz="2800" dirty="0" smtClean="0">
                <a:solidFill>
                  <a:prstClr val="white"/>
                </a:solidFill>
                <a:latin typeface="Candara" panose="020E0502030303020204" pitchFamily="34" charset="0"/>
              </a:rPr>
            </a:br>
            <a:r>
              <a:rPr lang="en-US" sz="2800" dirty="0" smtClean="0">
                <a:solidFill>
                  <a:prstClr val="white"/>
                </a:solidFill>
                <a:latin typeface="Candara" panose="020E0502030303020204" pitchFamily="34" charset="0"/>
              </a:rPr>
              <a:t>Gary </a:t>
            </a:r>
            <a:r>
              <a:rPr lang="en-US" sz="2800" dirty="0" err="1" smtClean="0">
                <a:solidFill>
                  <a:prstClr val="white"/>
                </a:solidFill>
                <a:latin typeface="Candara" panose="020E0502030303020204" pitchFamily="34" charset="0"/>
              </a:rPr>
              <a:t>Wimsett</a:t>
            </a:r>
            <a:r>
              <a:rPr lang="en-US" sz="2800" dirty="0" smtClean="0">
                <a:solidFill>
                  <a:prstClr val="white"/>
                </a:solidFill>
                <a:latin typeface="Candara" panose="020E0502030303020204" pitchFamily="34" charset="0"/>
              </a:rPr>
              <a:t/>
            </a:r>
            <a:br>
              <a:rPr lang="en-US" sz="2800" dirty="0" smtClean="0">
                <a:solidFill>
                  <a:prstClr val="white"/>
                </a:solidFill>
                <a:latin typeface="Candara" panose="020E0502030303020204" pitchFamily="34" charset="0"/>
              </a:rPr>
            </a:br>
            <a:r>
              <a:rPr lang="en-US" sz="2800" dirty="0" smtClean="0">
                <a:solidFill>
                  <a:prstClr val="white"/>
                </a:solidFill>
                <a:latin typeface="Candara" panose="020E0502030303020204" pitchFamily="34" charset="0"/>
              </a:rPr>
              <a:t>Chris </a:t>
            </a:r>
            <a:r>
              <a:rPr lang="en-US" sz="2800" dirty="0">
                <a:solidFill>
                  <a:prstClr val="white"/>
                </a:solidFill>
                <a:latin typeface="Candara" panose="020E0502030303020204" pitchFamily="34" charset="0"/>
              </a:rPr>
              <a:t>Hass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66513" y="0"/>
            <a:ext cx="200297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18468" y="0"/>
            <a:ext cx="97281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3051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997"/>
            <a:ext cx="10515600" cy="1325563"/>
          </a:xfrm>
        </p:spPr>
        <p:txBody>
          <a:bodyPr/>
          <a:lstStyle/>
          <a:p>
            <a:r>
              <a:rPr lang="en-US" dirty="0"/>
              <a:t>NSF – Current &amp; Pending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2560"/>
            <a:ext cx="10515600" cy="5344160"/>
          </a:xfrm>
        </p:spPr>
        <p:txBody>
          <a:bodyPr>
            <a:normAutofit/>
          </a:bodyPr>
          <a:lstStyle/>
          <a:p>
            <a:r>
              <a:rPr lang="en-US" dirty="0"/>
              <a:t>Information must be provided for all current and pending support </a:t>
            </a:r>
            <a:r>
              <a:rPr lang="en-US" u="sng" dirty="0"/>
              <a:t>irrespective of whether such support is provided through the proposing organization or directly to the individual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1000" dirty="0" smtClean="0"/>
          </a:p>
          <a:p>
            <a:pPr lvl="1"/>
            <a:r>
              <a:rPr lang="en-US" dirty="0"/>
              <a:t>Examples include: </a:t>
            </a:r>
            <a:r>
              <a:rPr lang="en-US" dirty="0" smtClean="0"/>
              <a:t>Federal</a:t>
            </a:r>
            <a:r>
              <a:rPr lang="en-US" dirty="0"/>
              <a:t>, State, local, foreign, public or private foundations, non-profits, industrial or other commercial organizations, consulting, or internal funds allocated toward specific projects</a:t>
            </a:r>
            <a:r>
              <a:rPr lang="en-US" dirty="0" smtClean="0"/>
              <a:t>.</a:t>
            </a:r>
          </a:p>
          <a:p>
            <a:pPr marL="457200" lvl="1" indent="0">
              <a:buNone/>
            </a:pPr>
            <a:endParaRPr lang="en-US" sz="1000" dirty="0" smtClean="0"/>
          </a:p>
          <a:p>
            <a:r>
              <a:rPr lang="en-US" dirty="0"/>
              <a:t>All projects and activities, current or proposed, that require a time </a:t>
            </a:r>
            <a:r>
              <a:rPr lang="en-US" dirty="0" smtClean="0"/>
              <a:t>commitment </a:t>
            </a:r>
            <a:r>
              <a:rPr lang="en-US" dirty="0"/>
              <a:t>from the individual must be reported, </a:t>
            </a:r>
            <a:r>
              <a:rPr lang="en-US" u="sng" dirty="0"/>
              <a:t>even if the support received is only in-kind</a:t>
            </a:r>
            <a:r>
              <a:rPr lang="en-US" dirty="0"/>
              <a:t> (such as office/laboratory space, equipment, supplies, employees, students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endParaRPr lang="en-US" sz="1000" dirty="0" smtClean="0"/>
          </a:p>
          <a:p>
            <a:pPr lvl="1"/>
            <a:r>
              <a:rPr lang="en-US" dirty="0" smtClean="0"/>
              <a:t>Note: no minimum time commitment established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167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688896" y="260190"/>
            <a:ext cx="6197600" cy="85085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32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UF Compliance Program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3560161" y="1276191"/>
            <a:ext cx="6849422" cy="5445284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Scope encompasses UF system-wide and is affiliates including UF Health.</a:t>
            </a:r>
          </a:p>
          <a:p>
            <a:pPr lvl="0"/>
            <a:r>
              <a:rPr lang="en-US" dirty="0"/>
              <a:t>Addresses all laws governing higher education and healthcare.</a:t>
            </a:r>
          </a:p>
          <a:p>
            <a:r>
              <a:rPr lang="en-US" dirty="0"/>
              <a:t>Established as a point of coordination and a resource to all employees for all compliance activities system-wide. </a:t>
            </a:r>
          </a:p>
          <a:p>
            <a:r>
              <a:rPr lang="en-US" dirty="0"/>
              <a:t>Designed to promote ethical conduct, effectively prevent or detect non-compliance, and maximize compliance with applicable laws and regulations.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B3992207-D5C9-4081-A0B9-47EAAA42428E}" type="slidenum">
              <a:rPr lang="en-US" altLang="en-US" sz="1200">
                <a:solidFill>
                  <a:srgbClr val="898989"/>
                </a:solidFill>
              </a:rPr>
              <a:pPr algn="r" defTabSz="4572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246" y="974035"/>
            <a:ext cx="1899006" cy="47475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1" y="5951538"/>
            <a:ext cx="1819275" cy="809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917" y="5951538"/>
            <a:ext cx="1809664" cy="50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43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436914" y="274638"/>
            <a:ext cx="9231086" cy="1143000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UF Compliance Responsibilities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4123509" y="6497639"/>
            <a:ext cx="21336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511BC4BB-A9AE-48C5-810B-8CB189C1A4C3}" type="slidenum">
              <a:rPr lang="en-US" altLang="en-US" sz="1200">
                <a:solidFill>
                  <a:srgbClr val="898989"/>
                </a:solidFill>
              </a:rPr>
              <a:pPr algn="r" defTabSz="4572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1812926" y="1776414"/>
            <a:ext cx="8397875" cy="47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457200" eaLnBrk="1" fontAlgn="base" hangingPunct="1">
              <a:spcAft>
                <a:spcPct val="0"/>
              </a:spcAft>
              <a:defRPr/>
            </a:pPr>
            <a:endParaRPr lang="en-US" altLang="en-US" sz="2800" i="1" dirty="0">
              <a:solidFill>
                <a:srgbClr val="0033CC"/>
              </a:solidFill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12925" y="1686296"/>
            <a:ext cx="8690302" cy="4907808"/>
          </a:xfrm>
        </p:spPr>
        <p:txBody>
          <a:bodyPr/>
          <a:lstStyle/>
          <a:p>
            <a:pPr lvl="0"/>
            <a:r>
              <a:rPr lang="en-US" sz="2600" dirty="0"/>
              <a:t>The UF Compliance Program is a collaborative effort from multiple areas including UF Health</a:t>
            </a:r>
            <a:r>
              <a:rPr lang="en-US" sz="2600" dirty="0" smtClean="0"/>
              <a:t>.</a:t>
            </a:r>
          </a:p>
          <a:p>
            <a:pPr lvl="0"/>
            <a:endParaRPr lang="en-US" sz="2600" dirty="0"/>
          </a:p>
          <a:p>
            <a:r>
              <a:rPr lang="en-US" sz="2600" dirty="0"/>
              <a:t>Responsibilities include</a:t>
            </a:r>
            <a:r>
              <a:rPr lang="en-US" sz="2600" dirty="0" smtClean="0"/>
              <a:t>:</a:t>
            </a:r>
          </a:p>
          <a:p>
            <a:endParaRPr lang="en-US" sz="2600" dirty="0">
              <a:solidFill>
                <a:prstClr val="black"/>
              </a:solidFill>
            </a:endParaRPr>
          </a:p>
          <a:p>
            <a:pPr lvl="1"/>
            <a:r>
              <a:rPr lang="en-US" dirty="0"/>
              <a:t>Providing institution-wide training, </a:t>
            </a:r>
          </a:p>
          <a:p>
            <a:pPr lvl="1"/>
            <a:r>
              <a:rPr lang="en-US" dirty="0"/>
              <a:t>Advising on compliance related topics, </a:t>
            </a:r>
          </a:p>
          <a:p>
            <a:pPr lvl="1"/>
            <a:r>
              <a:rPr lang="en-US" dirty="0"/>
              <a:t>Assisting with monitoring efforts,  </a:t>
            </a:r>
          </a:p>
          <a:p>
            <a:pPr lvl="1"/>
            <a:r>
              <a:rPr lang="en-US" dirty="0"/>
              <a:t>Being available as a channel to ask questions and report concerns. </a:t>
            </a:r>
          </a:p>
          <a:p>
            <a:pPr lvl="1"/>
            <a:r>
              <a:rPr lang="en-US" dirty="0"/>
              <a:t>Keeping the UF Board  informed on compliance related matters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71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Conflicts of Interest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endParaRPr lang="en-US" sz="2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511BC4BB-A9AE-48C5-810B-8CB189C1A4C3}" type="slidenum">
              <a:rPr lang="en-US" altLang="en-US" sz="1200">
                <a:solidFill>
                  <a:srgbClr val="898989"/>
                </a:solidFill>
              </a:rPr>
              <a:pPr algn="r" defTabSz="4572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1812926" y="1776414"/>
            <a:ext cx="8397875" cy="47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457200" eaLnBrk="1" fontAlgn="base" hangingPunct="1">
              <a:spcAft>
                <a:spcPct val="0"/>
              </a:spcAft>
              <a:defRPr/>
            </a:pPr>
            <a:endParaRPr lang="en-US" altLang="en-US" sz="2800" i="1" dirty="0">
              <a:solidFill>
                <a:srgbClr val="0033CC"/>
              </a:solidFill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81200" y="1954326"/>
            <a:ext cx="802692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The UF Compliance Program also contains the Conflicts of Interest Program which advises on conflict of interest issues and is developing a new disclosure reporting system collaboratively with key participants. </a:t>
            </a:r>
            <a:br>
              <a:rPr lang="en-US" sz="2400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The UF Online Interests Organizer (UFOLIO) is being introduced in an effort to streamline, modernize, and standardize the way all UF faculty and staff report their activities and financial interests.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36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4708" y="1233075"/>
            <a:ext cx="2616451" cy="2889746"/>
          </a:xfrm>
        </p:spPr>
        <p:txBody>
          <a:bodyPr>
            <a:normAutofit/>
          </a:bodyPr>
          <a:lstStyle/>
          <a:p>
            <a:r>
              <a:rPr lang="en-US" dirty="0" smtClean="0"/>
              <a:t>Current Form </a:t>
            </a:r>
            <a:br>
              <a:rPr lang="en-US" dirty="0" smtClean="0"/>
            </a:br>
            <a:r>
              <a:rPr lang="en-US" dirty="0" smtClean="0"/>
              <a:t>is NOT</a:t>
            </a:r>
            <a:br>
              <a:rPr lang="en-US" dirty="0" smtClean="0"/>
            </a:br>
            <a:r>
              <a:rPr lang="en-US" dirty="0" smtClean="0"/>
              <a:t>Working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31409"/>
          <a:stretch/>
        </p:blipFill>
        <p:spPr>
          <a:xfrm>
            <a:off x="174353" y="203481"/>
            <a:ext cx="8696691" cy="648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478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96522" y="660956"/>
            <a:ext cx="63436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solidFill>
                  <a:srgbClr val="F37021"/>
                </a:solidFill>
                <a:latin typeface="Gentona SemiBold" charset="0"/>
                <a:ea typeface="Gentona SemiBold" charset="0"/>
                <a:cs typeface="Gentona SemiBold" charset="0"/>
              </a:rPr>
              <a:t>UF Executive Leadership Team - UFOLIO</a:t>
            </a:r>
            <a:endParaRPr lang="en-US" sz="2100" b="1" dirty="0">
              <a:solidFill>
                <a:srgbClr val="F37021"/>
              </a:solidFill>
              <a:latin typeface="Gentona SemiBold" charset="0"/>
              <a:ea typeface="Gentona SemiBold" charset="0"/>
              <a:cs typeface="Gentona SemiBold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-59473" y="1481394"/>
            <a:ext cx="4505093" cy="0"/>
          </a:xfrm>
          <a:prstGeom prst="line">
            <a:avLst/>
          </a:prstGeom>
          <a:ln w="12700">
            <a:solidFill>
              <a:srgbClr val="F37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913017"/>
              </p:ext>
            </p:extLst>
          </p:nvPr>
        </p:nvGraphicFramePr>
        <p:xfrm>
          <a:off x="767783" y="1659051"/>
          <a:ext cx="9725623" cy="4824301"/>
        </p:xfrm>
        <a:graphic>
          <a:graphicData uri="http://schemas.openxmlformats.org/drawingml/2006/table">
            <a:tbl>
              <a:tblPr/>
              <a:tblGrid>
                <a:gridCol w="3440233">
                  <a:extLst>
                    <a:ext uri="{9D8B030D-6E8A-4147-A177-3AD203B41FA5}">
                      <a16:colId xmlns:a16="http://schemas.microsoft.com/office/drawing/2014/main" val="1005835338"/>
                    </a:ext>
                  </a:extLst>
                </a:gridCol>
                <a:gridCol w="6285390">
                  <a:extLst>
                    <a:ext uri="{9D8B030D-6E8A-4147-A177-3AD203B41FA5}">
                      <a16:colId xmlns:a16="http://schemas.microsoft.com/office/drawing/2014/main" val="2881496965"/>
                    </a:ext>
                  </a:extLst>
                </a:gridCol>
              </a:tblGrid>
              <a:tr h="195566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Name</a:t>
                      </a:r>
                      <a:endParaRPr lang="en-US" sz="1200" b="1" dirty="0"/>
                    </a:p>
                  </a:txBody>
                  <a:tcPr marL="48891" marR="48891" marT="24446" marB="244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Title </a:t>
                      </a:r>
                      <a:endParaRPr lang="en-US" sz="1200" b="1" dirty="0"/>
                    </a:p>
                  </a:txBody>
                  <a:tcPr marL="48891" marR="48891" marT="24446" marB="244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406496"/>
                  </a:ext>
                </a:extLst>
              </a:tr>
              <a:tr h="683701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Dr.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 Glover 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48891" marR="48891" marT="24446" marB="244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Provost 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48891" marR="48891" marT="24446" marB="244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7589036"/>
                  </a:ext>
                </a:extLst>
              </a:tr>
              <a:tr h="47939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Dr. Lane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48891" marR="48891" marT="24446" marB="244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Senior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 Vice President and Chief Operating Officer 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48891" marR="48891" marT="24446" marB="244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7872297"/>
                  </a:ext>
                </a:extLst>
              </a:tr>
              <a:tr h="52378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Dr. Norton 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48891" marR="48891" marT="24446" marB="244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Senior Vice President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 for Research 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48891" marR="48891" marT="24446" marB="244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123421"/>
                  </a:ext>
                </a:extLst>
              </a:tr>
              <a:tr h="71643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Amy Hass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48891" marR="48891" marT="24446" marB="244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General Counsel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48891" marR="48891" marT="24446" marB="244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7370838"/>
                  </a:ext>
                </a:extLst>
              </a:tr>
              <a:tr h="695111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Elias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Eldayrie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48891" marR="48891" marT="24446" marB="244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Vice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 President and Chief Information Officer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48891" marR="48891" marT="24446" marB="244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8729244"/>
                  </a:ext>
                </a:extLst>
              </a:tr>
              <a:tr h="56516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Jodi Gentry 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48891" marR="48891" marT="24446" marB="244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Vice President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, Human Resources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48891" marR="48891" marT="24446" marB="244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2954554"/>
                  </a:ext>
                </a:extLst>
              </a:tr>
              <a:tr h="92893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Elizabeth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Ruszczyk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  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48891" marR="48891" marT="24446" marB="244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Vice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 President and Chief Compliance Officer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48891" marR="48891" marT="24446" marB="244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020902"/>
                  </a:ext>
                </a:extLst>
              </a:tr>
            </a:tbl>
          </a:graphicData>
        </a:graphic>
      </p:graphicFrame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767581" y="1659837"/>
            <a:ext cx="2187567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170771" y="62204"/>
            <a:ext cx="785045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spc="340" dirty="0" smtClean="0">
                <a:solidFill>
                  <a:srgbClr val="0021A5"/>
                </a:solidFill>
                <a:latin typeface="Gentona SemiBold" charset="0"/>
                <a:ea typeface="Gentona SemiBold" charset="0"/>
                <a:cs typeface="Gentona SemiBold" charset="0"/>
              </a:rPr>
              <a:t>UFOLIO Project Introduction</a:t>
            </a:r>
            <a:endParaRPr lang="en-US" sz="1300" b="1" spc="340" dirty="0">
              <a:solidFill>
                <a:srgbClr val="0021A5"/>
              </a:solidFill>
              <a:latin typeface="Gentona SemiBold" charset="0"/>
              <a:ea typeface="Gentona SemiBold" charset="0"/>
              <a:cs typeface="Gentona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123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70771" y="62204"/>
            <a:ext cx="785045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spc="340" dirty="0" smtClean="0">
                <a:solidFill>
                  <a:srgbClr val="0021A5"/>
                </a:solidFill>
                <a:latin typeface="Gentona SemiBold" charset="0"/>
                <a:ea typeface="Gentona SemiBold" charset="0"/>
                <a:cs typeface="Gentona SemiBold" charset="0"/>
              </a:rPr>
              <a:t>UFOLIO Project Introduction</a:t>
            </a:r>
            <a:endParaRPr lang="en-US" sz="1300" b="1" spc="340" dirty="0">
              <a:solidFill>
                <a:srgbClr val="0021A5"/>
              </a:solidFill>
              <a:latin typeface="Gentona SemiBold" charset="0"/>
              <a:ea typeface="Gentona SemiBold" charset="0"/>
              <a:cs typeface="Gentona SemiBold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522" y="660956"/>
            <a:ext cx="63436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solidFill>
                  <a:srgbClr val="F37021"/>
                </a:solidFill>
                <a:latin typeface="Gentona SemiBold" charset="0"/>
                <a:ea typeface="Gentona SemiBold" charset="0"/>
                <a:cs typeface="Gentona SemiBold" charset="0"/>
              </a:rPr>
              <a:t>Objectives</a:t>
            </a:r>
            <a:endParaRPr lang="en-US" sz="2100" b="1" dirty="0">
              <a:solidFill>
                <a:srgbClr val="F37021"/>
              </a:solidFill>
              <a:latin typeface="Gentona SemiBold" charset="0"/>
              <a:ea typeface="Gentona SemiBold" charset="0"/>
              <a:cs typeface="Gentona SemiBold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-59473" y="1481394"/>
            <a:ext cx="4505093" cy="0"/>
          </a:xfrm>
          <a:prstGeom prst="line">
            <a:avLst/>
          </a:prstGeom>
          <a:ln w="12700">
            <a:solidFill>
              <a:srgbClr val="F37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96523" y="1781667"/>
            <a:ext cx="942786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Convert the current Outside Interests and Activities Disclosure Form into a new and improved  online form that can be used by the University Community by September 1, 2019. 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Fully conform to the Florida Code of Ethics and University Regulation 1.011. 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Design and build a service that can be improved and extended.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Phase Two – Integrate UFOLIO with UF Enterprise Reporting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Phase Three – Deploy the Research Conflict of Interest Module</a:t>
            </a:r>
          </a:p>
          <a:p>
            <a:endParaRPr lang="en-US" dirty="0" smtClean="0"/>
          </a:p>
          <a:p>
            <a:endParaRPr lang="en-US" dirty="0" smtClean="0"/>
          </a:p>
          <a:p>
            <a:pPr algn="ctr"/>
            <a:r>
              <a:rPr lang="en-US" sz="2400" b="1" i="1" dirty="0">
                <a:solidFill>
                  <a:schemeClr val="accent1"/>
                </a:solidFill>
              </a:rPr>
              <a:t>We </a:t>
            </a:r>
            <a:r>
              <a:rPr lang="en-US" sz="2400" b="1" i="1" dirty="0" smtClean="0">
                <a:solidFill>
                  <a:schemeClr val="accent1"/>
                </a:solidFill>
              </a:rPr>
              <a:t>need to launch </a:t>
            </a:r>
            <a:r>
              <a:rPr lang="en-US" sz="2400" b="1" i="1" dirty="0">
                <a:solidFill>
                  <a:schemeClr val="accent1"/>
                </a:solidFill>
              </a:rPr>
              <a:t>quickly </a:t>
            </a:r>
            <a:r>
              <a:rPr lang="en-US" sz="2400" b="1" i="1" dirty="0" smtClean="0">
                <a:solidFill>
                  <a:schemeClr val="accent1"/>
                </a:solidFill>
              </a:rPr>
              <a:t>because this is a high priority project for the Board of Trustees, Dr. Glover, Dr. Lane, and Dr. Norton. 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578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96522" y="660956"/>
            <a:ext cx="63436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solidFill>
                  <a:srgbClr val="F37021"/>
                </a:solidFill>
                <a:latin typeface="Gentona SemiBold" charset="0"/>
                <a:ea typeface="Gentona SemiBold" charset="0"/>
                <a:cs typeface="Gentona SemiBold" charset="0"/>
              </a:rPr>
              <a:t>Core Project Team</a:t>
            </a:r>
            <a:endParaRPr lang="en-US" sz="2100" b="1" dirty="0">
              <a:solidFill>
                <a:srgbClr val="F37021"/>
              </a:solidFill>
              <a:latin typeface="Gentona SemiBold" charset="0"/>
              <a:ea typeface="Gentona SemiBold" charset="0"/>
              <a:cs typeface="Gentona SemiBold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-59473" y="1481394"/>
            <a:ext cx="4505093" cy="0"/>
          </a:xfrm>
          <a:prstGeom prst="line">
            <a:avLst/>
          </a:prstGeom>
          <a:ln w="12700">
            <a:solidFill>
              <a:srgbClr val="F37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697648"/>
              </p:ext>
            </p:extLst>
          </p:nvPr>
        </p:nvGraphicFramePr>
        <p:xfrm>
          <a:off x="767581" y="1886335"/>
          <a:ext cx="9556947" cy="4152971"/>
        </p:xfrm>
        <a:graphic>
          <a:graphicData uri="http://schemas.openxmlformats.org/drawingml/2006/table">
            <a:tbl>
              <a:tblPr/>
              <a:tblGrid>
                <a:gridCol w="2811440">
                  <a:extLst>
                    <a:ext uri="{9D8B030D-6E8A-4147-A177-3AD203B41FA5}">
                      <a16:colId xmlns:a16="http://schemas.microsoft.com/office/drawing/2014/main" val="1005835338"/>
                    </a:ext>
                  </a:extLst>
                </a:gridCol>
                <a:gridCol w="3354237">
                  <a:extLst>
                    <a:ext uri="{9D8B030D-6E8A-4147-A177-3AD203B41FA5}">
                      <a16:colId xmlns:a16="http://schemas.microsoft.com/office/drawing/2014/main" val="2881496965"/>
                    </a:ext>
                  </a:extLst>
                </a:gridCol>
                <a:gridCol w="3391270">
                  <a:extLst>
                    <a:ext uri="{9D8B030D-6E8A-4147-A177-3AD203B41FA5}">
                      <a16:colId xmlns:a16="http://schemas.microsoft.com/office/drawing/2014/main" val="1536864638"/>
                    </a:ext>
                  </a:extLst>
                </a:gridCol>
              </a:tblGrid>
              <a:tr h="195566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Name</a:t>
                      </a:r>
                      <a:endParaRPr lang="en-US" sz="1200" b="1" dirty="0"/>
                    </a:p>
                  </a:txBody>
                  <a:tcPr marL="48891" marR="48891" marT="24446" marB="244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Role</a:t>
                      </a:r>
                      <a:endParaRPr lang="en-US" sz="1200" b="1" dirty="0"/>
                    </a:p>
                  </a:txBody>
                  <a:tcPr marL="48891" marR="48891" marT="24446" marB="244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Email</a:t>
                      </a:r>
                      <a:endParaRPr lang="en-US" sz="1200" b="1" dirty="0"/>
                    </a:p>
                  </a:txBody>
                  <a:tcPr marL="48891" marR="48891" marT="24446" marB="244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406496"/>
                  </a:ext>
                </a:extLst>
              </a:tr>
              <a:tr h="91836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Gary </a:t>
                      </a:r>
                      <a:r>
                        <a:rPr lang="en-US" sz="1600" dirty="0" err="1" smtClean="0"/>
                        <a:t>Wimsett</a:t>
                      </a:r>
                      <a:endParaRPr lang="en-US" sz="1600" dirty="0"/>
                    </a:p>
                  </a:txBody>
                  <a:tcPr marL="48891" marR="48891" marT="24446" marB="244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Project Owner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/>
                    </a:p>
                  </a:txBody>
                  <a:tcPr marL="48891" marR="48891" marT="24446" marB="244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hlinkClick r:id="rId3"/>
                        </a:rPr>
                        <a:t>gwimsett@ufl.edu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48891" marR="48891" marT="24446" marB="244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589036"/>
                  </a:ext>
                </a:extLst>
              </a:tr>
              <a:tr h="7541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Pate Cantrell</a:t>
                      </a:r>
                      <a:endParaRPr lang="en-US" sz="1600" dirty="0"/>
                    </a:p>
                  </a:txBody>
                  <a:tcPr marL="48891" marR="48891" marT="24446" marB="244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Project Manager</a:t>
                      </a:r>
                      <a:endParaRPr lang="en-US" sz="1600" dirty="0"/>
                    </a:p>
                  </a:txBody>
                  <a:tcPr marL="48891" marR="48891" marT="24446" marB="244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hlinkClick r:id="rId4"/>
                        </a:rPr>
                        <a:t>cantrell@ufl.edu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48891" marR="48891" marT="24446" marB="244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872297"/>
                  </a:ext>
                </a:extLst>
              </a:tr>
              <a:tr h="60331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Ryan Davison </a:t>
                      </a:r>
                      <a:endParaRPr lang="en-US" sz="1600" dirty="0"/>
                    </a:p>
                  </a:txBody>
                  <a:tcPr marL="48891" marR="48891" marT="24446" marB="244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Faculty and Staff Advocate </a:t>
                      </a:r>
                      <a:endParaRPr lang="en-US" sz="1600" dirty="0"/>
                    </a:p>
                  </a:txBody>
                  <a:tcPr marL="48891" marR="48891" marT="24446" marB="244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hlinkClick r:id="rId5"/>
                        </a:rPr>
                        <a:t>rdavison@ufl.edu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48891" marR="48891" marT="24446" marB="244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123421"/>
                  </a:ext>
                </a:extLst>
              </a:tr>
              <a:tr h="71643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Alicia</a:t>
                      </a:r>
                      <a:r>
                        <a:rPr lang="en-US" sz="1600" baseline="0" dirty="0" smtClean="0"/>
                        <a:t> Turner</a:t>
                      </a:r>
                      <a:endParaRPr lang="en-US" sz="1600" dirty="0"/>
                    </a:p>
                  </a:txBody>
                  <a:tcPr marL="48891" marR="48891" marT="24446" marB="244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Administration Advocate</a:t>
                      </a:r>
                      <a:endParaRPr lang="en-US" sz="1600" dirty="0"/>
                    </a:p>
                  </a:txBody>
                  <a:tcPr marL="48891" marR="48891" marT="24446" marB="244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hlinkClick r:id="rId6"/>
                        </a:rPr>
                        <a:t>aliciatu@ufl.edu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48891" marR="48891" marT="24446" marB="244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370838"/>
                  </a:ext>
                </a:extLst>
              </a:tr>
              <a:tr h="92893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Angie Brown</a:t>
                      </a:r>
                      <a:endParaRPr lang="en-US" sz="1600" dirty="0"/>
                    </a:p>
                  </a:txBody>
                  <a:tcPr marL="48891" marR="48891" marT="24446" marB="244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Change Management Lead</a:t>
                      </a:r>
                      <a:endParaRPr lang="en-US" sz="1600" dirty="0"/>
                    </a:p>
                  </a:txBody>
                  <a:tcPr marL="48891" marR="48891" marT="24446" marB="244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hlinkClick r:id="rId7"/>
                        </a:rPr>
                        <a:t>aabrown@ufl.edu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48891" marR="48891" marT="24446" marB="244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729244"/>
                  </a:ext>
                </a:extLst>
              </a:tr>
            </a:tbl>
          </a:graphicData>
        </a:graphic>
      </p:graphicFrame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767581" y="1659837"/>
            <a:ext cx="2187567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170771" y="62204"/>
            <a:ext cx="785045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spc="340" dirty="0" smtClean="0">
                <a:solidFill>
                  <a:srgbClr val="0021A5"/>
                </a:solidFill>
                <a:latin typeface="Gentona SemiBold" charset="0"/>
                <a:ea typeface="Gentona SemiBold" charset="0"/>
                <a:cs typeface="Gentona SemiBold" charset="0"/>
              </a:rPr>
              <a:t>UFOLIO Project Introduction</a:t>
            </a:r>
            <a:endParaRPr lang="en-US" sz="1300" b="1" spc="340" dirty="0">
              <a:solidFill>
                <a:srgbClr val="0021A5"/>
              </a:solidFill>
              <a:latin typeface="Gentona SemiBold" charset="0"/>
              <a:ea typeface="Gentona SemiBold" charset="0"/>
              <a:cs typeface="Gentona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952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96522" y="660956"/>
            <a:ext cx="63436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solidFill>
                  <a:srgbClr val="F37021"/>
                </a:solidFill>
                <a:latin typeface="Gentona SemiBold" charset="0"/>
                <a:ea typeface="Gentona SemiBold" charset="0"/>
                <a:cs typeface="Gentona SemiBold" charset="0"/>
              </a:rPr>
              <a:t>Advisory Groups</a:t>
            </a:r>
            <a:endParaRPr lang="en-US" sz="2100" b="1" dirty="0">
              <a:solidFill>
                <a:srgbClr val="F37021"/>
              </a:solidFill>
              <a:latin typeface="Gentona SemiBold" charset="0"/>
              <a:ea typeface="Gentona SemiBold" charset="0"/>
              <a:cs typeface="Gentona SemiBold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-59473" y="1481394"/>
            <a:ext cx="4505093" cy="0"/>
          </a:xfrm>
          <a:prstGeom prst="line">
            <a:avLst/>
          </a:prstGeom>
          <a:ln w="12700">
            <a:solidFill>
              <a:srgbClr val="F37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492889"/>
              </p:ext>
            </p:extLst>
          </p:nvPr>
        </p:nvGraphicFramePr>
        <p:xfrm>
          <a:off x="767783" y="1659051"/>
          <a:ext cx="10018586" cy="3757853"/>
        </p:xfrm>
        <a:graphic>
          <a:graphicData uri="http://schemas.openxmlformats.org/drawingml/2006/table">
            <a:tbl>
              <a:tblPr/>
              <a:tblGrid>
                <a:gridCol w="3440233">
                  <a:extLst>
                    <a:ext uri="{9D8B030D-6E8A-4147-A177-3AD203B41FA5}">
                      <a16:colId xmlns:a16="http://schemas.microsoft.com/office/drawing/2014/main" val="1005835338"/>
                    </a:ext>
                  </a:extLst>
                </a:gridCol>
                <a:gridCol w="6578353">
                  <a:extLst>
                    <a:ext uri="{9D8B030D-6E8A-4147-A177-3AD203B41FA5}">
                      <a16:colId xmlns:a16="http://schemas.microsoft.com/office/drawing/2014/main" val="2881496965"/>
                    </a:ext>
                  </a:extLst>
                </a:gridCol>
              </a:tblGrid>
              <a:tr h="195566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Name</a:t>
                      </a:r>
                      <a:endParaRPr lang="en-US" sz="1600" b="1" dirty="0"/>
                    </a:p>
                  </a:txBody>
                  <a:tcPr marL="48891" marR="48891" marT="24446" marB="244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Provide feedback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help…</a:t>
                      </a:r>
                    </a:p>
                  </a:txBody>
                  <a:tcPr marL="48891" marR="48891" marT="24446" marB="244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406496"/>
                  </a:ext>
                </a:extLst>
              </a:tr>
              <a:tr h="7541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UFOLIO Advisory Group 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48891" marR="48891" marT="24446" marB="244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Ensure overall conformance to Florida statutes and University regulation.</a:t>
                      </a:r>
                    </a:p>
                    <a:p>
                      <a:pPr marL="285750" lvl="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Make the questionnaire and workflow clear, useful, and appropriate.</a:t>
                      </a:r>
                    </a:p>
                  </a:txBody>
                  <a:tcPr marL="48891" marR="48891" marT="24446" marB="244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7872297"/>
                  </a:ext>
                </a:extLst>
              </a:tr>
              <a:tr h="603315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Deans’ Advisory Group 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48891" marR="48891" marT="24446" marB="244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Make the questionnaire and workflow clear, useful, and appropriate.</a:t>
                      </a:r>
                    </a:p>
                    <a:p>
                      <a:pPr marL="285750" lvl="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Advise</a:t>
                      </a:r>
                      <a:r>
                        <a:rPr lang="en-US" sz="16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project team of </a:t>
                      </a:r>
                      <a:r>
                        <a:rPr lang="en-US" sz="16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challenges specific</a:t>
                      </a:r>
                      <a:r>
                        <a:rPr lang="en-US" sz="16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your colleges and departments. </a:t>
                      </a:r>
                      <a:endParaRPr lang="en-US" sz="160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Communicate </a:t>
                      </a:r>
                      <a:r>
                        <a:rPr lang="en-US" sz="16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between the project team and faculty and staff in your college</a:t>
                      </a:r>
                      <a:r>
                        <a:rPr lang="en-US" sz="16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during the project</a:t>
                      </a:r>
                      <a:r>
                        <a:rPr lang="en-US" sz="16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service </a:t>
                      </a:r>
                      <a:r>
                        <a:rPr lang="en-US" sz="16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launch.</a:t>
                      </a:r>
                    </a:p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48891" marR="48891" marT="24446" marB="244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123421"/>
                  </a:ext>
                </a:extLst>
              </a:tr>
              <a:tr h="928937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Faculty and Staff Feedback Group 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48891" marR="48891" marT="24446" marB="244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Ensure the application works as intended.</a:t>
                      </a:r>
                    </a:p>
                  </a:txBody>
                  <a:tcPr marL="48891" marR="48891" marT="24446" marB="244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8729244"/>
                  </a:ext>
                </a:extLst>
              </a:tr>
            </a:tbl>
          </a:graphicData>
        </a:graphic>
      </p:graphicFrame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767581" y="1659837"/>
            <a:ext cx="2187567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170771" y="62204"/>
            <a:ext cx="785045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spc="340" dirty="0" smtClean="0">
                <a:solidFill>
                  <a:srgbClr val="0021A5"/>
                </a:solidFill>
                <a:latin typeface="Gentona SemiBold" charset="0"/>
                <a:ea typeface="Gentona SemiBold" charset="0"/>
                <a:cs typeface="Gentona SemiBold" charset="0"/>
              </a:rPr>
              <a:t>UFOLIO Project Introduction</a:t>
            </a:r>
            <a:endParaRPr lang="en-US" sz="1300" b="1" spc="340" dirty="0">
              <a:solidFill>
                <a:srgbClr val="0021A5"/>
              </a:solidFill>
              <a:latin typeface="Gentona SemiBold" charset="0"/>
              <a:ea typeface="Gentona SemiBold" charset="0"/>
              <a:cs typeface="Gentona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808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8319" y="653962"/>
            <a:ext cx="75236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F37021"/>
                </a:solidFill>
                <a:latin typeface="Gentona SemiBold" charset="0"/>
                <a:ea typeface="Gentona SemiBold" charset="0"/>
                <a:cs typeface="Gentona SemiBold" charset="0"/>
              </a:rPr>
              <a:t>Project Timeline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-59473" y="1481394"/>
            <a:ext cx="4505093" cy="0"/>
          </a:xfrm>
          <a:prstGeom prst="line">
            <a:avLst/>
          </a:prstGeom>
          <a:ln w="12700">
            <a:solidFill>
              <a:srgbClr val="F37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70771" y="62204"/>
            <a:ext cx="785045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spc="340" dirty="0" smtClean="0">
                <a:solidFill>
                  <a:srgbClr val="0021A5"/>
                </a:solidFill>
                <a:latin typeface="Gentona SemiBold" charset="0"/>
                <a:ea typeface="Gentona SemiBold" charset="0"/>
                <a:cs typeface="Gentona SemiBold" charset="0"/>
              </a:rPr>
              <a:t>UFOLIO Project Introduction</a:t>
            </a:r>
            <a:endParaRPr lang="en-US" sz="1300" b="1" spc="340" dirty="0">
              <a:solidFill>
                <a:srgbClr val="0021A5"/>
              </a:solidFill>
              <a:latin typeface="Gentona SemiBold" charset="0"/>
              <a:ea typeface="Gentona SemiBold" charset="0"/>
              <a:cs typeface="Gentona SemiBold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319" y="1785258"/>
            <a:ext cx="11144133" cy="439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253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 smtClean="0"/>
              <a:t>Overview of recent events concerning foreign influence &amp; sponsored research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Discuss NIH and NSF current expectations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Introduce upcoming changes to UF’s disclosure program, including the UFOLIO system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Questions &amp; Discussion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710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Disclose “Outside Activities”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Entrepreneurial </a:t>
            </a:r>
            <a:r>
              <a:rPr lang="en-US" dirty="0"/>
              <a:t>or professional services, paid or unpaid, provided by a UF employee to a non-UF entity outside of their UF role, for which any of the following applies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service provided </a:t>
            </a:r>
            <a:r>
              <a:rPr lang="en-US" i="1" dirty="0"/>
              <a:t>is in the general area of the individual’s expertise</a:t>
            </a:r>
            <a:r>
              <a:rPr lang="en-US" dirty="0"/>
              <a:t> per their UF role.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time commitment for the activity in any way interferes or conflicts with the individual’s UF responsibility</a:t>
            </a:r>
            <a:r>
              <a:rPr lang="en-US" dirty="0" smtClean="0"/>
              <a:t>.</a:t>
            </a:r>
          </a:p>
          <a:p>
            <a:pPr lvl="0"/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non-UF entity receiving the services either competes with or does business with UF.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2772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Not Disclose – “Inside Activities”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dirty="0" smtClean="0"/>
              <a:t>Peer </a:t>
            </a:r>
            <a:r>
              <a:rPr lang="en-US" dirty="0"/>
              <a:t>review of articles or research </a:t>
            </a:r>
            <a:r>
              <a:rPr lang="en-US" dirty="0" smtClean="0"/>
              <a:t>proposals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Unpaid </a:t>
            </a:r>
            <a:r>
              <a:rPr lang="en-US" dirty="0"/>
              <a:t>scholarly collaborations at another institution academic or research </a:t>
            </a:r>
            <a:r>
              <a:rPr lang="en-US" dirty="0" smtClean="0"/>
              <a:t>institution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Editorial </a:t>
            </a:r>
            <a:r>
              <a:rPr lang="en-US" dirty="0"/>
              <a:t>services for educational or professional </a:t>
            </a:r>
            <a:r>
              <a:rPr lang="en-US" dirty="0" smtClean="0"/>
              <a:t>organizations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Services </a:t>
            </a:r>
            <a:r>
              <a:rPr lang="en-US" dirty="0"/>
              <a:t>on advisory committees or evaluation panels for government agencies, government laboratories or educational institutions with the U.S</a:t>
            </a:r>
            <a:r>
              <a:rPr lang="en-US" dirty="0" smtClean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Conducting </a:t>
            </a:r>
            <a:r>
              <a:rPr lang="en-US" dirty="0"/>
              <a:t>workshops for professional </a:t>
            </a:r>
            <a:r>
              <a:rPr lang="en-US" dirty="0" smtClean="0"/>
              <a:t>societies</a:t>
            </a:r>
          </a:p>
          <a:p>
            <a:pPr lvl="0"/>
            <a:endParaRPr lang="en-US" dirty="0"/>
          </a:p>
          <a:p>
            <a:r>
              <a:rPr lang="en-US" dirty="0" smtClean="0"/>
              <a:t>Musical </a:t>
            </a:r>
            <a:r>
              <a:rPr lang="en-US" dirty="0"/>
              <a:t>or other creative performances and exhibitions that are consistent with the faculty member’s discipline</a:t>
            </a:r>
          </a:p>
        </p:txBody>
      </p:sp>
    </p:spTree>
    <p:extLst>
      <p:ext uri="{BB962C8B-B14F-4D97-AF65-F5344CB8AC3E}">
        <p14:creationId xmlns:p14="http://schemas.microsoft.com/office/powerpoint/2010/main" val="19668844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Use </a:t>
            </a:r>
            <a:r>
              <a:rPr lang="en-US" dirty="0"/>
              <a:t>of UF students or employees in activity</a:t>
            </a:r>
            <a:br>
              <a:rPr lang="en-US" dirty="0"/>
            </a:br>
            <a:endParaRPr lang="en-US" dirty="0"/>
          </a:p>
          <a:p>
            <a:pPr lvl="0"/>
            <a:r>
              <a:rPr lang="en-US" dirty="0"/>
              <a:t>Use of UF facilities or infrastructure</a:t>
            </a:r>
            <a:br>
              <a:rPr lang="en-US" dirty="0"/>
            </a:br>
            <a:endParaRPr lang="en-US" dirty="0"/>
          </a:p>
          <a:p>
            <a:pPr lvl="0"/>
            <a:r>
              <a:rPr lang="en-US" dirty="0"/>
              <a:t>Requirements to assign or waive intellectual property</a:t>
            </a:r>
            <a:br>
              <a:rPr lang="en-US" dirty="0"/>
            </a:br>
            <a:endParaRPr lang="en-US" dirty="0"/>
          </a:p>
          <a:p>
            <a:pPr lvl="0"/>
            <a:r>
              <a:rPr lang="en-US" dirty="0"/>
              <a:t>Employment at another university, research institution, or company</a:t>
            </a:r>
            <a:br>
              <a:rPr lang="en-US" dirty="0"/>
            </a:br>
            <a:endParaRPr lang="en-US" dirty="0"/>
          </a:p>
          <a:p>
            <a:r>
              <a:rPr lang="en-US" dirty="0" smtClean="0"/>
              <a:t>Negatively </a:t>
            </a:r>
            <a:r>
              <a:rPr lang="en-US" dirty="0"/>
              <a:t>impacts responsibilities to UF</a:t>
            </a:r>
          </a:p>
        </p:txBody>
      </p:sp>
    </p:spTree>
    <p:extLst>
      <p:ext uri="{BB962C8B-B14F-4D97-AF65-F5344CB8AC3E}">
        <p14:creationId xmlns:p14="http://schemas.microsoft.com/office/powerpoint/2010/main" val="776881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development. Should reflect senior leadership reevaluation of current disclosure parameters. Narrower focus on activities and interests of significant concern. </a:t>
            </a:r>
          </a:p>
          <a:p>
            <a:endParaRPr lang="en-US" dirty="0"/>
          </a:p>
          <a:p>
            <a:r>
              <a:rPr lang="en-US" dirty="0" smtClean="0"/>
              <a:t>Feedback and revision stage (Deans’ Advisory, UFOLIO Advisory, Associate Deans for Research, Faculty Advisory)</a:t>
            </a:r>
          </a:p>
          <a:p>
            <a:endParaRPr lang="en-US" dirty="0"/>
          </a:p>
          <a:p>
            <a:r>
              <a:rPr lang="en-US" dirty="0" smtClean="0"/>
              <a:t>Should be designed to eliminate most of the “guess work” involved in disclosure decision (Outside v. Inside).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3022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Stay Tuned!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Certain colleges and departments will be selected for initial rollout in the fall</a:t>
            </a:r>
          </a:p>
          <a:p>
            <a:endParaRPr lang="en-US" dirty="0"/>
          </a:p>
          <a:p>
            <a:r>
              <a:rPr lang="en-US" dirty="0" smtClean="0"/>
              <a:t>Training and education for disclosers and reviewers is being developed</a:t>
            </a:r>
          </a:p>
          <a:p>
            <a:endParaRPr lang="en-US" dirty="0"/>
          </a:p>
          <a:p>
            <a:r>
              <a:rPr lang="en-US" dirty="0" smtClean="0"/>
              <a:t>Applicable regulations and policies are being evaluated for revision</a:t>
            </a:r>
          </a:p>
          <a:p>
            <a:endParaRPr lang="en-US" dirty="0"/>
          </a:p>
          <a:p>
            <a:r>
              <a:rPr lang="en-US" dirty="0" smtClean="0"/>
              <a:t>Bottom Line: we will have an electronic disclosure system the entire university will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4527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0764" y="2721049"/>
            <a:ext cx="110240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FFC000"/>
                </a:solidFill>
                <a:latin typeface="Candara" panose="020E0502030303020204" pitchFamily="34" charset="0"/>
              </a:rPr>
              <a:t>Questions?</a:t>
            </a:r>
            <a:endParaRPr lang="en-US" sz="8800" b="1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912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7269480" cy="487288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 smtClean="0"/>
              <a:t>Gary </a:t>
            </a:r>
            <a:r>
              <a:rPr lang="en-US" b="1" dirty="0" err="1" smtClean="0"/>
              <a:t>Wimsett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Director of Compliance and Conflicts of Interest</a:t>
            </a:r>
            <a:br>
              <a:rPr lang="en-US" dirty="0"/>
            </a:br>
            <a:r>
              <a:rPr lang="en-US" dirty="0"/>
              <a:t>UF Compliance</a:t>
            </a:r>
            <a:br>
              <a:rPr lang="en-US" dirty="0"/>
            </a:br>
            <a:r>
              <a:rPr lang="en-US" dirty="0"/>
              <a:t>(352) 273-9272</a:t>
            </a:r>
            <a:br>
              <a:rPr lang="en-US" dirty="0"/>
            </a:br>
            <a:r>
              <a:rPr lang="en-US" dirty="0" smtClean="0"/>
              <a:t>gwimsett@ufl.edu   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/>
              <a:t>Terra DuBois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/>
              <a:t>Director of Research Compliance &amp; Global Support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smtClean="0"/>
              <a:t>Office of Research</a:t>
            </a:r>
            <a:endParaRPr lang="en-US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/>
              <a:t>(352) 392-9174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/>
              <a:t>tdubois@ufl.edu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006079" y="1825625"/>
            <a:ext cx="4185921" cy="32354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b="1" dirty="0" smtClean="0"/>
              <a:t>Chris Hass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Associate Provost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Office of the Provost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(352) 392-4792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cjhass@aa.ufl.edu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005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Events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0040" y="1927225"/>
            <a:ext cx="4381639" cy="43513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7645" y="1486852"/>
            <a:ext cx="653415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230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Recent Events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3266679"/>
              </p:ext>
            </p:extLst>
          </p:nvPr>
        </p:nvGraphicFramePr>
        <p:xfrm>
          <a:off x="203200" y="1119823"/>
          <a:ext cx="11836400" cy="2253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62738141"/>
              </p:ext>
            </p:extLst>
          </p:nvPr>
        </p:nvGraphicFramePr>
        <p:xfrm>
          <a:off x="203200" y="2690178"/>
          <a:ext cx="11836400" cy="2552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39832761"/>
              </p:ext>
            </p:extLst>
          </p:nvPr>
        </p:nvGraphicFramePr>
        <p:xfrm>
          <a:off x="203200" y="5120639"/>
          <a:ext cx="11836400" cy="1270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3762151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3115"/>
          </a:xfrm>
        </p:spPr>
        <p:txBody>
          <a:bodyPr/>
          <a:lstStyle/>
          <a:p>
            <a:r>
              <a:rPr lang="en-US" dirty="0" smtClean="0"/>
              <a:t>Case Studies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600" y="1320800"/>
            <a:ext cx="6008860" cy="44297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5590" y="2184400"/>
            <a:ext cx="5634010" cy="452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23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this mean for UF research?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9418"/>
            <a:ext cx="10515600" cy="5039591"/>
          </a:xfrm>
        </p:spPr>
        <p:txBody>
          <a:bodyPr>
            <a:noAutofit/>
          </a:bodyPr>
          <a:lstStyle/>
          <a:p>
            <a:r>
              <a:rPr lang="en-US" sz="3200" dirty="0" smtClean="0"/>
              <a:t>Increasing awareness of required disclosures:</a:t>
            </a:r>
          </a:p>
          <a:p>
            <a:pPr lvl="1"/>
            <a:r>
              <a:rPr lang="en-US" sz="3200" dirty="0" smtClean="0"/>
              <a:t>Disclose to sponsors </a:t>
            </a:r>
            <a:r>
              <a:rPr lang="en-US" sz="3200" dirty="0" smtClean="0">
                <a:sym typeface="Wingdings" panose="05000000000000000000" pitchFamily="2" charset="2"/>
              </a:rPr>
              <a:t></a:t>
            </a:r>
            <a:r>
              <a:rPr lang="en-US" sz="3200" dirty="0" smtClean="0"/>
              <a:t> “other support” and “foreign components” in proposals and annual reports</a:t>
            </a:r>
          </a:p>
          <a:p>
            <a:pPr lvl="1"/>
            <a:r>
              <a:rPr lang="en-US" sz="3200" dirty="0" smtClean="0"/>
              <a:t>Disclose to UF </a:t>
            </a:r>
            <a:r>
              <a:rPr lang="en-US" sz="3200" dirty="0" smtClean="0">
                <a:sym typeface="Wingdings" panose="05000000000000000000" pitchFamily="2" charset="2"/>
              </a:rPr>
              <a:t> </a:t>
            </a:r>
            <a:r>
              <a:rPr lang="en-US" sz="3200" dirty="0" smtClean="0"/>
              <a:t>outside activities and financial interests</a:t>
            </a:r>
          </a:p>
          <a:p>
            <a:r>
              <a:rPr lang="en-US" sz="3200" dirty="0" smtClean="0"/>
              <a:t>Heightened scrutiny of activities with partners in </a:t>
            </a:r>
            <a:br>
              <a:rPr lang="en-US" sz="3200" dirty="0" smtClean="0"/>
            </a:br>
            <a:r>
              <a:rPr lang="en-US" sz="3200" dirty="0" smtClean="0"/>
              <a:t>high risk countries</a:t>
            </a:r>
          </a:p>
          <a:p>
            <a:r>
              <a:rPr lang="en-US" sz="3200" dirty="0" smtClean="0"/>
              <a:t>Certain activities with foreign governments </a:t>
            </a:r>
            <a:r>
              <a:rPr lang="en-US" sz="3200" b="1" i="1" dirty="0" smtClean="0"/>
              <a:t>might</a:t>
            </a:r>
            <a:r>
              <a:rPr lang="en-US" sz="3200" dirty="0" smtClean="0"/>
              <a:t> have negative implications for U.S. grant funding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80047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disclose to sponsors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1624"/>
            <a:ext cx="10515600" cy="52863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Must disclose all financial support received from a foreign entity</a:t>
            </a:r>
          </a:p>
          <a:p>
            <a:r>
              <a:rPr lang="en-US" sz="3200" dirty="0" smtClean="0"/>
              <a:t>This includes: </a:t>
            </a:r>
          </a:p>
          <a:p>
            <a:pPr lvl="1"/>
            <a:r>
              <a:rPr lang="en-US" sz="3200" dirty="0" smtClean="0"/>
              <a:t>Sponsored funding</a:t>
            </a:r>
          </a:p>
          <a:p>
            <a:pPr lvl="1"/>
            <a:r>
              <a:rPr lang="en-US" sz="3200" dirty="0" smtClean="0"/>
              <a:t>Gifts supporting your UF activities</a:t>
            </a:r>
          </a:p>
          <a:p>
            <a:pPr lvl="1"/>
            <a:r>
              <a:rPr lang="en-US" sz="3200" dirty="0" smtClean="0"/>
              <a:t>Students, postdocs, or visiting scholars working with you at UF who are paid or supported by a foreign entity</a:t>
            </a:r>
          </a:p>
          <a:p>
            <a:pPr lvl="1"/>
            <a:r>
              <a:rPr lang="en-US" sz="3200" dirty="0" smtClean="0"/>
              <a:t>Salary, stipend, honoraria, expense reimbursements, directly paid </a:t>
            </a:r>
            <a:r>
              <a:rPr lang="en-US" sz="3200" dirty="0" smtClean="0"/>
              <a:t>travel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941405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NIH - Foreign Component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4960"/>
            <a:ext cx="105156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Must report foreign component in new applications and progress reports</a:t>
            </a:r>
          </a:p>
          <a:p>
            <a:r>
              <a:rPr lang="en-US" dirty="0" smtClean="0"/>
              <a:t>Foreign Component:</a:t>
            </a:r>
          </a:p>
          <a:p>
            <a:pPr lvl="1"/>
            <a:r>
              <a:rPr lang="en-US" dirty="0" smtClean="0"/>
              <a:t>The performance of any significant scientific element or segment of a project outside of the U.S., either by the recipient or a researcher employed by a foreign organization, </a:t>
            </a:r>
            <a:r>
              <a:rPr lang="en-US" u="sng" dirty="0" smtClean="0"/>
              <a:t>whether or not grant funds are expended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Involvement of human subjects or animals;</a:t>
            </a:r>
          </a:p>
          <a:p>
            <a:pPr lvl="1"/>
            <a:r>
              <a:rPr lang="en-US" dirty="0" smtClean="0"/>
              <a:t>Extensive foreign travel for data collection, surveying, sampling, etc.;</a:t>
            </a:r>
          </a:p>
          <a:p>
            <a:pPr lvl="1"/>
            <a:r>
              <a:rPr lang="en-US" dirty="0" smtClean="0"/>
              <a:t>Collaborations with investigators at foreign site anticipated to result in co-authorship;</a:t>
            </a:r>
          </a:p>
          <a:p>
            <a:pPr lvl="1"/>
            <a:r>
              <a:rPr lang="en-US" dirty="0" smtClean="0"/>
              <a:t>Using facilities or instruments at foreign site;</a:t>
            </a:r>
          </a:p>
          <a:p>
            <a:pPr lvl="1"/>
            <a:r>
              <a:rPr lang="en-US" dirty="0" smtClean="0"/>
              <a:t>Receiving financial support or resources from foreign entity.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547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400" y="182245"/>
            <a:ext cx="10515600" cy="1097915"/>
          </a:xfrm>
        </p:spPr>
        <p:txBody>
          <a:bodyPr/>
          <a:lstStyle/>
          <a:p>
            <a:r>
              <a:rPr lang="en-US" dirty="0" smtClean="0"/>
              <a:t>NSF – Current &amp; Pending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400" y="1351280"/>
            <a:ext cx="10515600" cy="5577840"/>
          </a:xfrm>
        </p:spPr>
        <p:txBody>
          <a:bodyPr>
            <a:noAutofit/>
          </a:bodyPr>
          <a:lstStyle/>
          <a:p>
            <a:r>
              <a:rPr lang="en-US" dirty="0" smtClean="0"/>
              <a:t>NSF issued draft language revising the PAPPG to clarify their “other support” requirements within the “Current &amp; Pending Support” section.</a:t>
            </a:r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dirty="0"/>
              <a:t>This section has been revised to clarify NSF’s longstanding requirements regarding submission of current and pending support </a:t>
            </a:r>
            <a:r>
              <a:rPr lang="en-US" dirty="0" smtClean="0"/>
              <a:t>information.</a:t>
            </a:r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dirty="0" smtClean="0"/>
              <a:t>NSF </a:t>
            </a:r>
            <a:r>
              <a:rPr lang="en-US" dirty="0"/>
              <a:t>does not consider these clarifications to be changes in </a:t>
            </a:r>
            <a:r>
              <a:rPr lang="en-US" dirty="0" smtClean="0"/>
              <a:t>policy.</a:t>
            </a:r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dirty="0" smtClean="0"/>
              <a:t>New </a:t>
            </a:r>
            <a:r>
              <a:rPr lang="en-US" dirty="0"/>
              <a:t>electronic format (or formats) will be implemented to collect current and pending information. Upload of pdf will no longer be permitted.</a:t>
            </a:r>
          </a:p>
        </p:txBody>
      </p:sp>
    </p:spTree>
    <p:extLst>
      <p:ext uri="{BB962C8B-B14F-4D97-AF65-F5344CB8AC3E}">
        <p14:creationId xmlns:p14="http://schemas.microsoft.com/office/powerpoint/2010/main" val="3807553549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1713</TotalTime>
  <Words>1357</Words>
  <Application>Microsoft Office PowerPoint</Application>
  <PresentationFormat>Widescreen</PresentationFormat>
  <Paragraphs>248</Paragraphs>
  <Slides>26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ＭＳ Ｐゴシック</vt:lpstr>
      <vt:lpstr>Arial</vt:lpstr>
      <vt:lpstr>Calibri</vt:lpstr>
      <vt:lpstr>Calibri Light</vt:lpstr>
      <vt:lpstr>Candara</vt:lpstr>
      <vt:lpstr>Gentona SemiBold</vt:lpstr>
      <vt:lpstr>Wingdings</vt:lpstr>
      <vt:lpstr>1_Custom Design</vt:lpstr>
      <vt:lpstr>1_Office Theme</vt:lpstr>
      <vt:lpstr>2_Custom Design</vt:lpstr>
      <vt:lpstr>3_Custom Design</vt:lpstr>
      <vt:lpstr>Outside Activities  &amp; Financial Interests in  Sponsored  Programs</vt:lpstr>
      <vt:lpstr>Today’s Agenda</vt:lpstr>
      <vt:lpstr>Recent Events</vt:lpstr>
      <vt:lpstr>Recent Events</vt:lpstr>
      <vt:lpstr>Case Studies</vt:lpstr>
      <vt:lpstr>What does this mean for UF research?</vt:lpstr>
      <vt:lpstr>What to disclose to sponsors</vt:lpstr>
      <vt:lpstr>NIH - Foreign Component</vt:lpstr>
      <vt:lpstr>NSF – Current &amp; Pending Support</vt:lpstr>
      <vt:lpstr>NSF – Current &amp; Pending Support</vt:lpstr>
      <vt:lpstr>UF Compliance Program</vt:lpstr>
      <vt:lpstr>UF Compliance Responsibilities</vt:lpstr>
      <vt:lpstr>Conflicts of Interest</vt:lpstr>
      <vt:lpstr>Current Form  is NOT Working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Disclose “Outside Activities”</vt:lpstr>
      <vt:lpstr>Do Not Disclose – “Inside Activities”</vt:lpstr>
      <vt:lpstr>Important Factors</vt:lpstr>
      <vt:lpstr>Smart Form</vt:lpstr>
      <vt:lpstr>Stay Tuned!</vt:lpstr>
      <vt:lpstr>PowerPoint Presentation</vt:lpstr>
      <vt:lpstr>Thank You!</vt:lpstr>
    </vt:vector>
  </TitlesOfParts>
  <Company>University of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CFO’s Office</dc:title>
  <dc:creator>Cadwallader,Gwynn</dc:creator>
  <cp:lastModifiedBy>Terra DuBois</cp:lastModifiedBy>
  <cp:revision>152</cp:revision>
  <cp:lastPrinted>2019-04-12T13:14:09Z</cp:lastPrinted>
  <dcterms:created xsi:type="dcterms:W3CDTF">2018-11-27T19:50:10Z</dcterms:created>
  <dcterms:modified xsi:type="dcterms:W3CDTF">2019-06-11T15:42:36Z</dcterms:modified>
</cp:coreProperties>
</file>