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67" r:id="rId4"/>
    <p:sldId id="343" r:id="rId5"/>
    <p:sldId id="358" r:id="rId6"/>
    <p:sldId id="361" r:id="rId7"/>
    <p:sldId id="362" r:id="rId8"/>
    <p:sldId id="356" r:id="rId9"/>
    <p:sldId id="345" r:id="rId10"/>
    <p:sldId id="346" r:id="rId11"/>
    <p:sldId id="347" r:id="rId12"/>
    <p:sldId id="357" r:id="rId13"/>
    <p:sldId id="349" r:id="rId14"/>
    <p:sldId id="354" r:id="rId15"/>
    <p:sldId id="355" r:id="rId16"/>
    <p:sldId id="365" r:id="rId17"/>
    <p:sldId id="363" r:id="rId18"/>
    <p:sldId id="342"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1" autoAdjust="0"/>
    <p:restoredTop sz="79014" autoAdjust="0"/>
  </p:normalViewPr>
  <p:slideViewPr>
    <p:cSldViewPr showGuides="1">
      <p:cViewPr>
        <p:scale>
          <a:sx n="54" d="100"/>
          <a:sy n="54" d="100"/>
        </p:scale>
        <p:origin x="-540" y="-180"/>
      </p:cViewPr>
      <p:guideLst>
        <p:guide orient="horz" pos="2160"/>
        <p:guide pos="3839"/>
        <p:guide pos="1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0" d="100"/>
          <a:sy n="60" d="100"/>
        </p:scale>
        <p:origin x="-273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2/15/2016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2/15/2016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76833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176770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258807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17677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176770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17677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258807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130556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A66E8E6F-19EE-45BD-B049-07EFCAD6D906}" type="datetime1">
              <a:rPr lang="en-US" smtClean="0"/>
              <a:t>2/15/2016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20E689-FBAD-48A6-B94F-C080A9999F72}" type="datetime1">
              <a:rPr lang="en-US" smtClean="0"/>
              <a:t>2/15/2016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29F4A3B-14D7-4808-9E31-39DC5E0C2396}" type="datetime1">
              <a:rPr lang="en-US" smtClean="0"/>
              <a:t>2/15/2016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0AAD07F-EB9D-48AD-BD37-EF27AF7CEBA0}" type="datetime1">
              <a:rPr lang="en-US" smtClean="0"/>
              <a:t>2/15/2016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088B78F8-B4C0-42C7-9444-A1DE75906729}" type="datetime1">
              <a:rPr lang="en-US" smtClean="0"/>
              <a:t>2/15/2016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A1EB4EF-4BB7-458F-B778-E31BBFF8F9EE}" type="datetime1">
              <a:rPr lang="en-US" smtClean="0"/>
              <a:t>2/15/2016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D558979-D122-4856-9BD2-D1C4FA1C8BFB}" type="datetime1">
              <a:rPr lang="en-US" smtClean="0"/>
              <a:t>2/15/2016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65B6284-A51A-4C8E-843C-959DFC326891}" type="datetime1">
              <a:rPr lang="en-US" smtClean="0"/>
              <a:t>2/15/2016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E7775BBA-8D55-422A-BF60-4E6565181489}" type="datetime1">
              <a:rPr lang="en-US" smtClean="0"/>
              <a:t>2/15/2016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B894A-3A70-4554-AE69-D554989A4D23}" type="datetime1">
              <a:rPr lang="en-US" smtClean="0"/>
              <a:t>2/15/2016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B9348F-BD8A-4037-A8DA-51830F34787D}" type="datetime1">
              <a:rPr lang="en-US" smtClean="0"/>
              <a:t>2/15/2016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478FD5A5-2E2A-4A95-A60A-4AB6FFB8B852}" type="datetime1">
              <a:rPr lang="en-US" smtClean="0"/>
              <a:t>2/15/2016</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g.cfo.ufl.edu/wp-content/uploads/2013/11/Request_for_CS_Manual_Entry_Form.pdf"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research.ufl.edu/research/handbook/policies/cost-sharing.html"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generalcounsel.ufl.edu/media/generalcounselufledu/documents/EffortReportingDirectivesProcedures.pdf%20specifically%202.1" TargetMode="External"/><Relationship Id="rId4" Type="http://schemas.openxmlformats.org/officeDocument/2006/relationships/hyperlink" Target="https://www.whitehouse.gov/omb/memoranda_m01-0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whitehouse.gov/omb/memoranda_m01-06"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2120473"/>
            <a:ext cx="8329031" cy="2603927"/>
          </a:xfrm>
        </p:spPr>
        <p:txBody>
          <a:bodyPr/>
          <a:lstStyle/>
          <a:p>
            <a:pPr>
              <a:lnSpc>
                <a:spcPct val="100000"/>
              </a:lnSpc>
            </a:pPr>
            <a:r>
              <a:rPr lang="en-US" dirty="0" smtClean="0">
                <a:solidFill>
                  <a:schemeClr val="tx1"/>
                </a:solidFill>
              </a:rPr>
              <a:t>RAFT Forum</a:t>
            </a:r>
            <a:br>
              <a:rPr lang="en-US" dirty="0" smtClean="0">
                <a:solidFill>
                  <a:schemeClr val="tx1"/>
                </a:solidFill>
              </a:rPr>
            </a:br>
            <a:r>
              <a:rPr lang="en-US" sz="1200" dirty="0" smtClean="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Welcome!</a:t>
            </a:r>
            <a:endParaRPr lang="en-US"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5036" y="1785938"/>
            <a:ext cx="9198754" cy="3286125"/>
          </a:xfrm>
          <a:prstGeom prst="rect">
            <a:avLst/>
          </a:prstGeom>
        </p:spPr>
      </p:pic>
      <p:sp>
        <p:nvSpPr>
          <p:cNvPr id="4" name="TextBox 3"/>
          <p:cNvSpPr txBox="1"/>
          <p:nvPr/>
        </p:nvSpPr>
        <p:spPr>
          <a:xfrm>
            <a:off x="1495035" y="587829"/>
            <a:ext cx="3726276" cy="369332"/>
          </a:xfrm>
          <a:prstGeom prst="rect">
            <a:avLst/>
          </a:prstGeom>
          <a:noFill/>
        </p:spPr>
        <p:txBody>
          <a:bodyPr wrap="none" rtlCol="0">
            <a:spAutoFit/>
          </a:bodyPr>
          <a:lstStyle/>
          <a:p>
            <a:r>
              <a:rPr lang="en-US" dirty="0" smtClean="0"/>
              <a:t>Cost Share Report by Department</a:t>
            </a:r>
          </a:p>
        </p:txBody>
      </p:sp>
    </p:spTree>
    <p:extLst>
      <p:ext uri="{BB962C8B-B14F-4D97-AF65-F5344CB8AC3E}">
        <p14:creationId xmlns:p14="http://schemas.microsoft.com/office/powerpoint/2010/main" val="30220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6212" y="436563"/>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Cost Sharing Effort (Salary)</a:t>
            </a:r>
            <a:endParaRPr lang="en-US" dirty="0"/>
          </a:p>
        </p:txBody>
      </p:sp>
      <p:sp>
        <p:nvSpPr>
          <p:cNvPr id="6" name="Content Placeholder 2"/>
          <p:cNvSpPr txBox="1">
            <a:spLocks/>
          </p:cNvSpPr>
          <p:nvPr/>
        </p:nvSpPr>
        <p:spPr>
          <a:xfrm>
            <a:off x="1293812" y="16002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dirty="0" smtClean="0"/>
              <a:t>Communicate cost share commitment for entry into the commitment module</a:t>
            </a:r>
          </a:p>
          <a:p>
            <a:r>
              <a:rPr lang="en-US" dirty="0" smtClean="0"/>
              <a:t>Certify effort timely</a:t>
            </a:r>
          </a:p>
          <a:p>
            <a:pPr lvl="1"/>
            <a:r>
              <a:rPr lang="en-US" dirty="0" smtClean="0"/>
              <a:t>Effort cost share uploads occur once per semester</a:t>
            </a:r>
          </a:p>
          <a:p>
            <a:pPr lvl="1"/>
            <a:r>
              <a:rPr lang="en-US" dirty="0" smtClean="0"/>
              <a:t>Effort not certified prior to this upload must be entered manually via a request to C&amp;G.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118904"/>
            <a:ext cx="3124200" cy="1328896"/>
          </a:xfrm>
          <a:prstGeom prst="rect">
            <a:avLst/>
          </a:prstGeom>
        </p:spPr>
      </p:pic>
    </p:spTree>
    <p:extLst>
      <p:ext uri="{BB962C8B-B14F-4D97-AF65-F5344CB8AC3E}">
        <p14:creationId xmlns:p14="http://schemas.microsoft.com/office/powerpoint/2010/main" val="77767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2700" y="0"/>
            <a:ext cx="8602333" cy="6764388"/>
          </a:xfrm>
          <a:prstGeom prst="rect">
            <a:avLst/>
          </a:prstGeom>
        </p:spPr>
      </p:pic>
      <p:sp>
        <p:nvSpPr>
          <p:cNvPr id="3" name="Rectangle 2"/>
          <p:cNvSpPr/>
          <p:nvPr/>
        </p:nvSpPr>
        <p:spPr>
          <a:xfrm>
            <a:off x="2733158" y="522514"/>
            <a:ext cx="522379" cy="12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65976" y="503854"/>
            <a:ext cx="802223" cy="13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33158" y="2659224"/>
            <a:ext cx="522379" cy="139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08509" y="3704253"/>
            <a:ext cx="401112" cy="177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9282" y="867747"/>
            <a:ext cx="2089513" cy="12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33157" y="4376058"/>
            <a:ext cx="606332" cy="102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76076" y="4907903"/>
            <a:ext cx="7649110" cy="354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92123" y="5766319"/>
            <a:ext cx="6650994" cy="289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92124" y="3256385"/>
            <a:ext cx="7630453" cy="261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125752"/>
            <a:ext cx="3124200" cy="1328896"/>
          </a:xfrm>
          <a:prstGeom prst="rect">
            <a:avLst/>
          </a:prstGeom>
        </p:spPr>
      </p:pic>
      <p:sp>
        <p:nvSpPr>
          <p:cNvPr id="7" name="Title 1"/>
          <p:cNvSpPr txBox="1">
            <a:spLocks/>
          </p:cNvSpPr>
          <p:nvPr/>
        </p:nvSpPr>
        <p:spPr>
          <a:xfrm>
            <a:off x="1264611" y="381000"/>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Non-Salary </a:t>
            </a:r>
            <a:r>
              <a:rPr lang="en-US" dirty="0"/>
              <a:t>Cost Share</a:t>
            </a:r>
          </a:p>
        </p:txBody>
      </p:sp>
      <p:sp>
        <p:nvSpPr>
          <p:cNvPr id="8" name="Content Placeholder 2"/>
          <p:cNvSpPr txBox="1">
            <a:spLocks/>
          </p:cNvSpPr>
          <p:nvPr/>
        </p:nvSpPr>
        <p:spPr>
          <a:xfrm>
            <a:off x="1036011" y="16764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dirty="0" smtClean="0"/>
              <a:t>Must be submitted to C&amp;G via a request of manual cost share entry</a:t>
            </a:r>
          </a:p>
          <a:p>
            <a:r>
              <a:rPr lang="en-US" dirty="0" smtClean="0"/>
              <a:t>Manual cost share entry requests must be accompanied by support</a:t>
            </a:r>
          </a:p>
          <a:p>
            <a:r>
              <a:rPr lang="en-US" dirty="0" smtClean="0"/>
              <a:t>The manual cost share request form can be found on C&amp;G’s website </a:t>
            </a:r>
            <a:r>
              <a:rPr lang="en-US" dirty="0" smtClean="0">
                <a:hlinkClick r:id="rId3"/>
              </a:rPr>
              <a:t>http://www.cg.cfo.ufl.edu/wp-content/uploads/2013/11/Request_for_CS_Manual_Entry_Form.pdf</a:t>
            </a:r>
            <a:endParaRPr lang="en-US" dirty="0" smtClean="0"/>
          </a:p>
          <a:p>
            <a:endParaRPr lang="en-US" dirty="0" smtClean="0"/>
          </a:p>
          <a:p>
            <a:endParaRPr lang="en-US" dirty="0"/>
          </a:p>
        </p:txBody>
      </p:sp>
    </p:spTree>
    <p:extLst>
      <p:ext uri="{BB962C8B-B14F-4D97-AF65-F5344CB8AC3E}">
        <p14:creationId xmlns:p14="http://schemas.microsoft.com/office/powerpoint/2010/main" val="237733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125752"/>
            <a:ext cx="3124200" cy="1328896"/>
          </a:xfrm>
          <a:prstGeom prst="rect">
            <a:avLst/>
          </a:prstGeom>
        </p:spPr>
      </p:pic>
      <p:sp>
        <p:nvSpPr>
          <p:cNvPr id="7" name="Title 1"/>
          <p:cNvSpPr txBox="1">
            <a:spLocks/>
          </p:cNvSpPr>
          <p:nvPr/>
        </p:nvSpPr>
        <p:spPr>
          <a:xfrm>
            <a:off x="1264611" y="381000"/>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smtClean="0"/>
              <a:t>Third Party Cost </a:t>
            </a:r>
            <a:r>
              <a:rPr lang="en-US" dirty="0" smtClean="0"/>
              <a:t>Share</a:t>
            </a:r>
            <a:endParaRPr lang="en-US" dirty="0"/>
          </a:p>
        </p:txBody>
      </p:sp>
      <p:sp>
        <p:nvSpPr>
          <p:cNvPr id="8" name="Content Placeholder 2"/>
          <p:cNvSpPr txBox="1">
            <a:spLocks/>
          </p:cNvSpPr>
          <p:nvPr/>
        </p:nvSpPr>
        <p:spPr>
          <a:xfrm>
            <a:off x="1036011" y="16764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dirty="0"/>
              <a:t>Outlines services, supplies or equipment</a:t>
            </a:r>
          </a:p>
          <a:p>
            <a:r>
              <a:rPr lang="en-US" dirty="0"/>
              <a:t>Identifies value</a:t>
            </a:r>
          </a:p>
          <a:p>
            <a:r>
              <a:rPr lang="en-US" dirty="0"/>
              <a:t>Signed by an officer of the company</a:t>
            </a:r>
          </a:p>
          <a:p>
            <a:r>
              <a:rPr lang="en-US" dirty="0"/>
              <a:t>Support must be submitted to C&amp;G for entry into myUFL</a:t>
            </a:r>
          </a:p>
          <a:p>
            <a:r>
              <a:rPr lang="en-US" dirty="0"/>
              <a:t>Check with your third party often</a:t>
            </a:r>
          </a:p>
          <a:p>
            <a:pPr marL="0" indent="0">
              <a:buNone/>
            </a:pPr>
            <a:endParaRPr lang="en-US" dirty="0" smtClean="0"/>
          </a:p>
          <a:p>
            <a:endParaRPr lang="en-US" dirty="0"/>
          </a:p>
        </p:txBody>
      </p:sp>
    </p:spTree>
    <p:extLst>
      <p:ext uri="{BB962C8B-B14F-4D97-AF65-F5344CB8AC3E}">
        <p14:creationId xmlns:p14="http://schemas.microsoft.com/office/powerpoint/2010/main" val="22401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125752"/>
            <a:ext cx="3124200" cy="1328896"/>
          </a:xfrm>
          <a:prstGeom prst="rect">
            <a:avLst/>
          </a:prstGeom>
        </p:spPr>
      </p:pic>
      <p:sp>
        <p:nvSpPr>
          <p:cNvPr id="7" name="Title 1"/>
          <p:cNvSpPr txBox="1">
            <a:spLocks/>
          </p:cNvSpPr>
          <p:nvPr/>
        </p:nvSpPr>
        <p:spPr>
          <a:xfrm>
            <a:off x="1264611" y="381000"/>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Internal Programs</a:t>
            </a:r>
            <a:endParaRPr lang="en-US" dirty="0"/>
          </a:p>
        </p:txBody>
      </p:sp>
      <p:sp>
        <p:nvSpPr>
          <p:cNvPr id="8" name="Content Placeholder 2"/>
          <p:cNvSpPr txBox="1">
            <a:spLocks/>
          </p:cNvSpPr>
          <p:nvPr/>
        </p:nvSpPr>
        <p:spPr>
          <a:xfrm>
            <a:off x="1036011" y="16764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endParaRPr lang="en-US" dirty="0" smtClean="0"/>
          </a:p>
          <a:p>
            <a:endParaRPr lang="en-US" dirty="0"/>
          </a:p>
        </p:txBody>
      </p:sp>
      <p:sp>
        <p:nvSpPr>
          <p:cNvPr id="2" name="Rectangle 1"/>
          <p:cNvSpPr/>
          <p:nvPr/>
        </p:nvSpPr>
        <p:spPr>
          <a:xfrm>
            <a:off x="1264612" y="1676400"/>
            <a:ext cx="7876214" cy="2893100"/>
          </a:xfrm>
          <a:prstGeom prst="rect">
            <a:avLst/>
          </a:prstGeom>
        </p:spPr>
        <p:txBody>
          <a:bodyPr wrap="square">
            <a:spAutoFit/>
          </a:bodyPr>
          <a:lstStyle/>
          <a:p>
            <a:pPr lvl="0"/>
            <a:r>
              <a:rPr lang="en-US" dirty="0" smtClean="0"/>
              <a:t>For </a:t>
            </a:r>
            <a:r>
              <a:rPr lang="en-US" sz="2000" dirty="0" err="1" smtClean="0"/>
              <a:t>Opp</a:t>
            </a:r>
            <a:r>
              <a:rPr lang="en-US" dirty="0" smtClean="0"/>
              <a:t> fund and CTSI programs:</a:t>
            </a:r>
          </a:p>
          <a:p>
            <a:pPr lvl="0"/>
            <a:endParaRPr lang="en-US" dirty="0" smtClean="0"/>
          </a:p>
          <a:p>
            <a:pPr lvl="0"/>
            <a:r>
              <a:rPr lang="en-US" dirty="0" smtClean="0"/>
              <a:t>According </a:t>
            </a:r>
            <a:r>
              <a:rPr lang="en-US" dirty="0"/>
              <a:t>to Dr. Nelson </a:t>
            </a:r>
            <a:r>
              <a:rPr lang="en-US" dirty="0" smtClean="0"/>
              <a:t>for CTSI </a:t>
            </a:r>
            <a:r>
              <a:rPr lang="en-US" dirty="0"/>
              <a:t>&amp; Dr. Norton for </a:t>
            </a:r>
            <a:r>
              <a:rPr lang="en-US" dirty="0" smtClean="0"/>
              <a:t>Opportunity Fund</a:t>
            </a:r>
          </a:p>
          <a:p>
            <a:pPr marL="285750" lvl="0" indent="-285750">
              <a:buFont typeface="Wingdings" panose="05000000000000000000" pitchFamily="2" charset="2"/>
              <a:buChar char="Ø"/>
            </a:pPr>
            <a:endParaRPr lang="en-US" dirty="0" smtClean="0"/>
          </a:p>
          <a:p>
            <a:pPr marL="285750" lvl="0" indent="-285750">
              <a:buFont typeface="Wingdings" panose="05000000000000000000" pitchFamily="2" charset="2"/>
              <a:buChar char="Ø"/>
            </a:pPr>
            <a:r>
              <a:rPr lang="en-US" dirty="0" smtClean="0"/>
              <a:t>Commitments are required and will </a:t>
            </a:r>
            <a:r>
              <a:rPr lang="en-US" dirty="0"/>
              <a:t>be </a:t>
            </a:r>
            <a:r>
              <a:rPr lang="en-US" dirty="0" smtClean="0"/>
              <a:t>tracked</a:t>
            </a:r>
          </a:p>
          <a:p>
            <a:pPr marL="285750" lvl="0" indent="-285750">
              <a:buFont typeface="Wingdings" panose="05000000000000000000" pitchFamily="2" charset="2"/>
              <a:buChar char="Ø"/>
            </a:pPr>
            <a:r>
              <a:rPr lang="en-US" dirty="0" smtClean="0"/>
              <a:t>If you indicate faculty committed time is required to complete the project, those providing University funds expect your time to be protected to execute on those commitments. Else – funding will be allocated elsewhere where project goals are more likely to be achieved.</a:t>
            </a:r>
            <a:endParaRPr lang="en-US" dirty="0"/>
          </a:p>
        </p:txBody>
      </p:sp>
    </p:spTree>
    <p:extLst>
      <p:ext uri="{BB962C8B-B14F-4D97-AF65-F5344CB8AC3E}">
        <p14:creationId xmlns:p14="http://schemas.microsoft.com/office/powerpoint/2010/main" val="379724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125752"/>
            <a:ext cx="3124200" cy="1328896"/>
          </a:xfrm>
          <a:prstGeom prst="rect">
            <a:avLst/>
          </a:prstGeom>
        </p:spPr>
      </p:pic>
      <p:sp>
        <p:nvSpPr>
          <p:cNvPr id="7" name="Title 1"/>
          <p:cNvSpPr txBox="1">
            <a:spLocks/>
          </p:cNvSpPr>
          <p:nvPr/>
        </p:nvSpPr>
        <p:spPr>
          <a:xfrm>
            <a:off x="1264611" y="381000"/>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Resources</a:t>
            </a:r>
            <a:endParaRPr lang="en-US" dirty="0"/>
          </a:p>
        </p:txBody>
      </p:sp>
      <p:sp>
        <p:nvSpPr>
          <p:cNvPr id="8" name="Content Placeholder 2"/>
          <p:cNvSpPr txBox="1">
            <a:spLocks/>
          </p:cNvSpPr>
          <p:nvPr/>
        </p:nvSpPr>
        <p:spPr>
          <a:xfrm>
            <a:off x="1036011" y="16764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sz="2000" dirty="0" smtClean="0"/>
              <a:t>Handbook </a:t>
            </a:r>
            <a:r>
              <a:rPr lang="en-US" sz="2000" dirty="0"/>
              <a:t>policy: </a:t>
            </a:r>
            <a:r>
              <a:rPr lang="en-US" sz="2000" u="sng" dirty="0">
                <a:hlinkClick r:id="rId3"/>
              </a:rPr>
              <a:t>http://research.ufl.edu/research/handbook/policies/cost-sharing.html</a:t>
            </a:r>
            <a:endParaRPr lang="en-US" sz="2000" dirty="0"/>
          </a:p>
          <a:p>
            <a:r>
              <a:rPr lang="en-US" sz="2000" dirty="0"/>
              <a:t>OMB memorandum M-01-06: </a:t>
            </a:r>
            <a:r>
              <a:rPr lang="en-US" sz="2000" u="sng" dirty="0">
                <a:hlinkClick r:id="rId4"/>
              </a:rPr>
              <a:t>https://www.whitehouse.gov/omb/memoranda_m01-06</a:t>
            </a:r>
            <a:endParaRPr lang="en-US" sz="2000" dirty="0"/>
          </a:p>
          <a:p>
            <a:r>
              <a:rPr lang="en-US" sz="2000" dirty="0"/>
              <a:t>Effort Reporting Directives: </a:t>
            </a:r>
            <a:r>
              <a:rPr lang="en-US" sz="2000" u="sng" dirty="0">
                <a:hlinkClick r:id="rId5"/>
              </a:rPr>
              <a:t>http://generalcounsel.ufl.edu/media/generalcounselufledu/documents/EffortReportingDirectivesProcedures.pdf specifically 2.1</a:t>
            </a:r>
            <a:r>
              <a:rPr lang="en-US" sz="2000" dirty="0"/>
              <a:t> </a:t>
            </a:r>
          </a:p>
          <a:p>
            <a:pPr lvl="2"/>
            <a:r>
              <a:rPr lang="en-US" dirty="0" smtClean="0"/>
              <a:t>2.1 </a:t>
            </a:r>
            <a:r>
              <a:rPr lang="en-US" dirty="0"/>
              <a:t>required </a:t>
            </a:r>
            <a:r>
              <a:rPr lang="en-US" dirty="0" smtClean="0"/>
              <a:t>commitments</a:t>
            </a:r>
          </a:p>
          <a:p>
            <a:pPr lvl="2"/>
            <a:r>
              <a:rPr lang="en-US" dirty="0" smtClean="0"/>
              <a:t>3.4 </a:t>
            </a:r>
            <a:r>
              <a:rPr lang="en-US" dirty="0" err="1"/>
              <a:t>rebudgeting</a:t>
            </a:r>
            <a:r>
              <a:rPr lang="en-US" dirty="0"/>
              <a:t> vs change in commitments</a:t>
            </a:r>
          </a:p>
          <a:p>
            <a:pPr marL="0" indent="0">
              <a:buNone/>
            </a:pPr>
            <a:endParaRPr lang="en-US" sz="1800" dirty="0" smtClean="0"/>
          </a:p>
          <a:p>
            <a:endParaRPr lang="en-US" sz="1800" dirty="0"/>
          </a:p>
        </p:txBody>
      </p:sp>
    </p:spTree>
    <p:extLst>
      <p:ext uri="{BB962C8B-B14F-4D97-AF65-F5344CB8AC3E}">
        <p14:creationId xmlns:p14="http://schemas.microsoft.com/office/powerpoint/2010/main" val="159055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2012" y="1739473"/>
            <a:ext cx="9677400" cy="3899327"/>
          </a:xfrm>
        </p:spPr>
        <p:txBody>
          <a:bodyPr/>
          <a:lstStyle/>
          <a:p>
            <a:pPr>
              <a:lnSpc>
                <a:spcPct val="100000"/>
              </a:lnSpc>
              <a:spcAft>
                <a:spcPts val="1200"/>
              </a:spcAft>
            </a:pPr>
            <a:r>
              <a:rPr lang="en-US" sz="4000" dirty="0" smtClean="0">
                <a:solidFill>
                  <a:schemeClr val="tx1"/>
                </a:solidFill>
              </a:rPr>
              <a:t/>
            </a:r>
            <a:br>
              <a:rPr lang="en-US" sz="4000" dirty="0" smtClean="0">
                <a:solidFill>
                  <a:schemeClr val="tx1"/>
                </a:solidFill>
              </a:rPr>
            </a:br>
            <a:r>
              <a:rPr lang="en-US" sz="3400" dirty="0" smtClean="0">
                <a:solidFill>
                  <a:schemeClr val="tx1"/>
                </a:solidFill>
                <a:latin typeface="+mn-lt"/>
              </a:rPr>
              <a:t/>
            </a:r>
            <a:br>
              <a:rPr lang="en-US" sz="3400" dirty="0" smtClean="0">
                <a:solidFill>
                  <a:schemeClr val="tx1"/>
                </a:solidFill>
                <a:latin typeface="+mn-lt"/>
              </a:rPr>
            </a:br>
            <a:r>
              <a:rPr lang="en-US" sz="3400" dirty="0" smtClean="0">
                <a:solidFill>
                  <a:schemeClr val="tx1"/>
                </a:solidFill>
                <a:latin typeface="+mn-lt"/>
              </a:rPr>
              <a:t>March 29</a:t>
            </a:r>
            <a:r>
              <a:rPr lang="en-US" sz="3400" baseline="30000" dirty="0" smtClean="0">
                <a:solidFill>
                  <a:schemeClr val="tx1"/>
                </a:solidFill>
                <a:latin typeface="+mn-lt"/>
              </a:rPr>
              <a:t>th</a:t>
            </a:r>
            <a:r>
              <a:rPr lang="en-US" sz="3400" dirty="0" smtClean="0">
                <a:solidFill>
                  <a:schemeClr val="tx1"/>
                </a:solidFill>
                <a:latin typeface="+mn-lt"/>
              </a:rPr>
              <a:t>, 3:00 – 4:30 p.m</a:t>
            </a:r>
            <a:r>
              <a:rPr lang="en-US" sz="3400" dirty="0">
                <a:solidFill>
                  <a:schemeClr val="tx1"/>
                </a:solidFill>
                <a:latin typeface="+mn-lt"/>
              </a:rPr>
              <a:t>.</a:t>
            </a:r>
            <a:br>
              <a:rPr lang="en-US" sz="3400" dirty="0">
                <a:solidFill>
                  <a:schemeClr val="tx1"/>
                </a:solidFill>
                <a:latin typeface="+mn-lt"/>
              </a:rPr>
            </a:br>
            <a:r>
              <a:rPr lang="en-US" sz="3400" dirty="0">
                <a:solidFill>
                  <a:schemeClr val="tx1"/>
                </a:solidFill>
                <a:latin typeface="+mn-lt"/>
              </a:rPr>
              <a:t>Topic: </a:t>
            </a:r>
            <a:r>
              <a:rPr lang="en-US" sz="3400" dirty="0" smtClean="0">
                <a:solidFill>
                  <a:schemeClr val="tx1"/>
                </a:solidFill>
                <a:latin typeface="+mn-lt"/>
              </a:rPr>
              <a:t>Reporting</a:t>
            </a:r>
            <a:br>
              <a:rPr lang="en-US" sz="3400" dirty="0" smtClean="0">
                <a:solidFill>
                  <a:schemeClr val="tx1"/>
                </a:solidFill>
                <a:latin typeface="+mn-lt"/>
              </a:rPr>
            </a:br>
            <a:r>
              <a:rPr lang="en-US" sz="3400" dirty="0">
                <a:solidFill>
                  <a:schemeClr val="tx1"/>
                </a:solidFill>
                <a:latin typeface="+mn-lt"/>
              </a:rPr>
              <a:t/>
            </a:r>
            <a:br>
              <a:rPr lang="en-US" sz="3400" dirty="0">
                <a:solidFill>
                  <a:schemeClr val="tx1"/>
                </a:solidFill>
                <a:latin typeface="+mn-lt"/>
              </a:rPr>
            </a:br>
            <a:r>
              <a:rPr lang="en-US" sz="3400" dirty="0" smtClean="0">
                <a:solidFill>
                  <a:schemeClr val="tx1"/>
                </a:solidFill>
                <a:latin typeface="+mn-lt"/>
              </a:rPr>
              <a:t>April 19</a:t>
            </a:r>
            <a:r>
              <a:rPr lang="en-US" sz="3400" baseline="30000" dirty="0" smtClean="0">
                <a:solidFill>
                  <a:schemeClr val="tx1"/>
                </a:solidFill>
                <a:latin typeface="+mn-lt"/>
              </a:rPr>
              <a:t>th</a:t>
            </a:r>
            <a:r>
              <a:rPr lang="en-US" sz="3400" dirty="0">
                <a:solidFill>
                  <a:schemeClr val="tx1"/>
                </a:solidFill>
                <a:latin typeface="+mn-lt"/>
              </a:rPr>
              <a:t>, 3:00 – 4:30 p.m</a:t>
            </a:r>
            <a:r>
              <a:rPr lang="en-US" sz="3400" dirty="0" smtClean="0">
                <a:solidFill>
                  <a:schemeClr val="tx1"/>
                </a:solidFill>
                <a:latin typeface="+mn-lt"/>
              </a:rPr>
              <a:t>.</a:t>
            </a:r>
            <a:br>
              <a:rPr lang="en-US" sz="3400" dirty="0" smtClean="0">
                <a:solidFill>
                  <a:schemeClr val="tx1"/>
                </a:solidFill>
                <a:latin typeface="+mn-lt"/>
              </a:rPr>
            </a:br>
            <a:r>
              <a:rPr lang="en-US" sz="3400" dirty="0" smtClean="0">
                <a:solidFill>
                  <a:schemeClr val="tx1"/>
                </a:solidFill>
                <a:latin typeface="+mn-lt"/>
              </a:rPr>
              <a:t>Topic: </a:t>
            </a:r>
            <a:r>
              <a:rPr lang="en-US" sz="3400" dirty="0">
                <a:solidFill>
                  <a:schemeClr val="tx1"/>
                </a:solidFill>
                <a:latin typeface="+mn-lt"/>
              </a:rPr>
              <a:t>IRB &amp; IACUC </a:t>
            </a:r>
            <a:r>
              <a:rPr lang="en-US" sz="3400" dirty="0" smtClean="0">
                <a:solidFill>
                  <a:schemeClr val="tx1"/>
                </a:solidFill>
                <a:latin typeface="+mn-lt"/>
              </a:rPr>
              <a:t>Feedback </a:t>
            </a:r>
            <a:br>
              <a:rPr lang="en-US" sz="3400" dirty="0" smtClean="0">
                <a:solidFill>
                  <a:schemeClr val="tx1"/>
                </a:solidFill>
                <a:latin typeface="+mn-lt"/>
              </a:rPr>
            </a:br>
            <a:endParaRPr lang="en-US" sz="3400" dirty="0">
              <a:solidFill>
                <a:schemeClr val="tx1"/>
              </a:solidFill>
              <a:latin typeface="+mn-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4" name="Title 1"/>
          <p:cNvSpPr txBox="1">
            <a:spLocks/>
          </p:cNvSpPr>
          <p:nvPr/>
        </p:nvSpPr>
        <p:spPr>
          <a:xfrm>
            <a:off x="2055812" y="574499"/>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smtClean="0"/>
              <a:t>Upcoming Forums</a:t>
            </a:r>
            <a:endParaRPr lang="en-US" dirty="0"/>
          </a:p>
        </p:txBody>
      </p:sp>
    </p:spTree>
    <p:extLst>
      <p:ext uri="{BB962C8B-B14F-4D97-AF65-F5344CB8AC3E}">
        <p14:creationId xmlns:p14="http://schemas.microsoft.com/office/powerpoint/2010/main" val="38538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674812" y="558273"/>
            <a:ext cx="9782801" cy="1239837"/>
          </a:xfrm>
        </p:spPr>
        <p:txBody>
          <a:bodyPr>
            <a:normAutofit/>
          </a:bodyPr>
          <a:lstStyle/>
          <a:p>
            <a:r>
              <a:rPr lang="en-US" sz="4000" dirty="0" smtClean="0">
                <a:solidFill>
                  <a:schemeClr val="tx1"/>
                </a:solidFill>
              </a:rPr>
              <a:t>Online Attendees</a:t>
            </a:r>
            <a:endParaRPr lang="en-US" sz="4000" dirty="0">
              <a:solidFill>
                <a:schemeClr val="tx1"/>
              </a:solidFill>
            </a:endParaRPr>
          </a:p>
        </p:txBody>
      </p:sp>
      <p:sp>
        <p:nvSpPr>
          <p:cNvPr id="14" name="Content Placeholder 13"/>
          <p:cNvSpPr>
            <a:spLocks noGrp="1"/>
          </p:cNvSpPr>
          <p:nvPr>
            <p:ph idx="1"/>
          </p:nvPr>
        </p:nvSpPr>
        <p:spPr>
          <a:xfrm>
            <a:off x="1593436" y="1600200"/>
            <a:ext cx="10139776" cy="4572000"/>
          </a:xfrm>
        </p:spPr>
        <p:txBody>
          <a:bodyPr/>
          <a:lstStyle/>
          <a:p>
            <a:pPr marL="0" indent="0">
              <a:spcAft>
                <a:spcPts val="600"/>
              </a:spcAft>
              <a:buNone/>
            </a:pPr>
            <a:endParaRPr lang="en-US" sz="4000" dirty="0" smtClean="0">
              <a:solidFill>
                <a:schemeClr val="tx2"/>
              </a:solidFill>
            </a:endParaRPr>
          </a:p>
          <a:p>
            <a:pPr marL="0" indent="0">
              <a:spcAft>
                <a:spcPts val="600"/>
              </a:spcAft>
              <a:buNone/>
            </a:pPr>
            <a:endParaRPr lang="en-US" sz="4000" dirty="0">
              <a:solidFill>
                <a:schemeClr val="tx2"/>
              </a:solidFill>
            </a:endParaRPr>
          </a:p>
          <a:p>
            <a:pPr marL="0" indent="0">
              <a:spcAft>
                <a:spcPts val="600"/>
              </a:spcAft>
              <a:buNone/>
            </a:pPr>
            <a:r>
              <a:rPr lang="en-US" sz="4000" dirty="0" smtClean="0"/>
              <a:t>To ask a question at today’s meeting,</a:t>
            </a:r>
          </a:p>
          <a:p>
            <a:pPr marL="0" indent="0">
              <a:spcAft>
                <a:spcPts val="600"/>
              </a:spcAft>
              <a:buNone/>
            </a:pPr>
            <a:r>
              <a:rPr lang="en-US" sz="4000" dirty="0" smtClean="0"/>
              <a:t>Email Steve Slater at </a:t>
            </a:r>
            <a:r>
              <a:rPr lang="en-US" sz="4000" u="sng" dirty="0" smtClean="0"/>
              <a:t>sslater@ufl.edu</a:t>
            </a:r>
            <a:endParaRPr lang="en-US" sz="4000" u="sng"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4012" y="1858866"/>
            <a:ext cx="8329031" cy="2603927"/>
          </a:xfrm>
        </p:spPr>
        <p:txBody>
          <a:bodyPr/>
          <a:lstStyle/>
          <a:p>
            <a:pPr>
              <a:lnSpc>
                <a:spcPct val="100000"/>
              </a:lnSpc>
            </a:pPr>
            <a:r>
              <a:rPr lang="en-US" dirty="0" smtClean="0"/>
              <a:t>Cost Sharing</a:t>
            </a:r>
            <a:endParaRPr lang="en-US"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3" name="TextBox 2"/>
          <p:cNvSpPr txBox="1"/>
          <p:nvPr/>
        </p:nvSpPr>
        <p:spPr>
          <a:xfrm>
            <a:off x="2298700" y="5969000"/>
            <a:ext cx="8443912"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To ask a question, email </a:t>
            </a:r>
            <a:r>
              <a:rPr lang="en-US" sz="2800" u="sng" dirty="0" smtClean="0">
                <a:effectLst>
                  <a:outerShdw blurRad="38100" dist="38100" dir="2700000" algn="tl">
                    <a:srgbClr val="000000">
                      <a:alpha val="43137"/>
                    </a:srgbClr>
                  </a:outerShdw>
                </a:effectLst>
              </a:rPr>
              <a:t>sslater@ufl.edu</a:t>
            </a:r>
            <a:endParaRPr lang="en-US" sz="2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713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8" name="Content Placeholder 2"/>
          <p:cNvSpPr txBox="1">
            <a:spLocks/>
          </p:cNvSpPr>
          <p:nvPr/>
        </p:nvSpPr>
        <p:spPr>
          <a:xfrm>
            <a:off x="1293812" y="16002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lvl="0"/>
            <a:r>
              <a:rPr lang="en-US" sz="1800" dirty="0" smtClean="0"/>
              <a:t>Mandatory: must </a:t>
            </a:r>
            <a:r>
              <a:rPr lang="en-US" sz="1800" dirty="0"/>
              <a:t>be included or a proposal will receive no consideration by the sponsor</a:t>
            </a:r>
          </a:p>
          <a:p>
            <a:pPr lvl="0"/>
            <a:r>
              <a:rPr lang="en-US" sz="1800" dirty="0"/>
              <a:t>Voluntary </a:t>
            </a:r>
            <a:r>
              <a:rPr lang="en-US" sz="1800" dirty="0" smtClean="0"/>
              <a:t>Committed: not </a:t>
            </a:r>
            <a:r>
              <a:rPr lang="en-US" sz="1800" dirty="0"/>
              <a:t>required in the solicitation but is quantified or referenced in the budget or justification </a:t>
            </a:r>
          </a:p>
          <a:p>
            <a:pPr lvl="1"/>
            <a:r>
              <a:rPr lang="en-US" sz="1800" dirty="0"/>
              <a:t>Includes university faculty effort that is over and above that which is committed and budgeted for but not charged to the sponsored agreement – i.e. the minimum faculty time required to complete the work if not quantified.  </a:t>
            </a:r>
            <a:r>
              <a:rPr lang="en-US" sz="1800" dirty="0" smtClean="0"/>
              <a:t>(See </a:t>
            </a:r>
            <a:r>
              <a:rPr lang="en-US" sz="1800" dirty="0"/>
              <a:t>M-01-06 </a:t>
            </a:r>
            <a:r>
              <a:rPr lang="en-US" sz="1800" dirty="0" smtClean="0"/>
              <a:t>on next slide)</a:t>
            </a:r>
            <a:endParaRPr lang="en-US" sz="1800" dirty="0"/>
          </a:p>
          <a:p>
            <a:pPr lvl="0"/>
            <a:r>
              <a:rPr lang="en-US" sz="1800" dirty="0"/>
              <a:t>Voluntary Uncommitted (VUCS</a:t>
            </a:r>
            <a:r>
              <a:rPr lang="en-US" sz="1800" dirty="0" smtClean="0"/>
              <a:t>): not </a:t>
            </a:r>
            <a:r>
              <a:rPr lang="en-US" sz="1800" dirty="0"/>
              <a:t>initially promised in the proposal or otherwise indicated. For example, if an investigator proposes and charges 25% effort, but the investigator actually devotes 35% effort, the additional 10% effort that was not originally promised is VUCS. VUCS may not be charged to another sponsored project. </a:t>
            </a:r>
          </a:p>
          <a:p>
            <a:pPr lvl="0"/>
            <a:r>
              <a:rPr lang="en-US" sz="1800" dirty="0"/>
              <a:t>Over the </a:t>
            </a:r>
            <a:r>
              <a:rPr lang="en-US" sz="1800" dirty="0" smtClean="0"/>
              <a:t>cap: not </a:t>
            </a:r>
            <a:r>
              <a:rPr lang="en-US" sz="1800" dirty="0"/>
              <a:t>technically “cost sharing” in the federal world as it is not allowable cost.  However, it is a cost borne by the University not paid by the sponsor.  </a:t>
            </a:r>
          </a:p>
        </p:txBody>
      </p:sp>
      <p:sp>
        <p:nvSpPr>
          <p:cNvPr id="10" name="Title 1"/>
          <p:cNvSpPr txBox="1">
            <a:spLocks/>
          </p:cNvSpPr>
          <p:nvPr/>
        </p:nvSpPr>
        <p:spPr>
          <a:xfrm>
            <a:off x="1446212" y="640800"/>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Definitions</a:t>
            </a:r>
            <a:endParaRPr lang="en-US" dirty="0"/>
          </a:p>
        </p:txBody>
      </p:sp>
    </p:spTree>
    <p:extLst>
      <p:ext uri="{BB962C8B-B14F-4D97-AF65-F5344CB8AC3E}">
        <p14:creationId xmlns:p14="http://schemas.microsoft.com/office/powerpoint/2010/main" val="93286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2" name="Title 1"/>
          <p:cNvSpPr>
            <a:spLocks noGrp="1"/>
          </p:cNvSpPr>
          <p:nvPr>
            <p:ph type="title"/>
          </p:nvPr>
        </p:nvSpPr>
        <p:spPr>
          <a:xfrm>
            <a:off x="1522412" y="574499"/>
            <a:ext cx="9782801" cy="1239837"/>
          </a:xfrm>
        </p:spPr>
        <p:txBody>
          <a:bodyPr/>
          <a:lstStyle/>
          <a:p>
            <a:r>
              <a:rPr lang="en-US" dirty="0" smtClean="0"/>
              <a:t>OMB Memorandum M-01-06</a:t>
            </a:r>
            <a:endParaRPr lang="en-US" dirty="0"/>
          </a:p>
        </p:txBody>
      </p:sp>
      <p:sp>
        <p:nvSpPr>
          <p:cNvPr id="7" name="Content Placeholder 2"/>
          <p:cNvSpPr txBox="1">
            <a:spLocks/>
          </p:cNvSpPr>
          <p:nvPr/>
        </p:nvSpPr>
        <p:spPr>
          <a:xfrm>
            <a:off x="1645610" y="1981200"/>
            <a:ext cx="9782801" cy="45720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nSpc>
                <a:spcPct val="100000"/>
              </a:lnSpc>
              <a:spcBef>
                <a:spcPts val="1200"/>
              </a:spcBef>
              <a:spcAft>
                <a:spcPts val="1200"/>
              </a:spcAft>
              <a:buNone/>
            </a:pPr>
            <a:r>
              <a:rPr lang="en-US" sz="2000" dirty="0"/>
              <a:t>… programs </a:t>
            </a:r>
            <a:r>
              <a:rPr lang="en-US" sz="2000" b="1" i="1" dirty="0"/>
              <a:t>should have some level of committed faculty (or senior researchers) effort, paid or unpaid by the Federal Government. This effort can be provided at any time within the fiscal year (summer months, academic year, or both). Such committed faculty effort shall not be excluded from the organized research base by declaring it to be voluntary uncommitted cost sharing. If a sponsored agreement shows no faculty (or senior researchers) effort, paid or unpaid by the Federal Government, an estimated amount must be computed by the university and included in the organized research base.</a:t>
            </a:r>
            <a:r>
              <a:rPr lang="en-US" sz="2000" dirty="0"/>
              <a:t> However, some types of research programs, such as programs for equipment and instrumentation, doctoral dissertations, and student augmentation, do not require committed faculty effort, paid or unpaid by the Federal Government, and consequently would not be subject to such an adjustment</a:t>
            </a:r>
            <a:r>
              <a:rPr lang="en-US" sz="2000" dirty="0" smtClean="0"/>
              <a:t>.</a:t>
            </a:r>
          </a:p>
          <a:p>
            <a:pPr marL="0" indent="0">
              <a:lnSpc>
                <a:spcPct val="100000"/>
              </a:lnSpc>
              <a:spcBef>
                <a:spcPts val="1200"/>
              </a:spcBef>
              <a:spcAft>
                <a:spcPts val="1200"/>
              </a:spcAft>
              <a:buNone/>
            </a:pPr>
            <a:r>
              <a:rPr lang="en-US" sz="2000" dirty="0"/>
              <a:t>Source: </a:t>
            </a:r>
            <a:r>
              <a:rPr lang="en-US" sz="2000" dirty="0" smtClean="0">
                <a:hlinkClick r:id="rId5"/>
              </a:rPr>
              <a:t>https</a:t>
            </a:r>
            <a:r>
              <a:rPr lang="en-US" sz="2000" dirty="0">
                <a:hlinkClick r:id="rId5"/>
              </a:rPr>
              <a:t>://</a:t>
            </a:r>
            <a:r>
              <a:rPr lang="en-US" sz="2000" dirty="0" smtClean="0">
                <a:hlinkClick r:id="rId5"/>
              </a:rPr>
              <a:t>www.whitehouse.gov/omb/memoranda_m01-06</a:t>
            </a:r>
            <a:r>
              <a:rPr lang="en-US" sz="2000" dirty="0" smtClean="0"/>
              <a:t>		</a:t>
            </a:r>
            <a:endParaRPr lang="en-US" sz="2000" dirty="0"/>
          </a:p>
        </p:txBody>
      </p:sp>
    </p:spTree>
    <p:extLst>
      <p:ext uri="{BB962C8B-B14F-4D97-AF65-F5344CB8AC3E}">
        <p14:creationId xmlns:p14="http://schemas.microsoft.com/office/powerpoint/2010/main" val="166685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7" name="Content Placeholder 2"/>
          <p:cNvSpPr txBox="1">
            <a:spLocks/>
          </p:cNvSpPr>
          <p:nvPr/>
        </p:nvSpPr>
        <p:spPr>
          <a:xfrm>
            <a:off x="1522412" y="1600200"/>
            <a:ext cx="10287000" cy="4724400"/>
          </a:xfrm>
          <a:prstGeom prst="rect">
            <a:avLst/>
          </a:prstGeom>
        </p:spPr>
        <p:txBody>
          <a:bodyPr anchor="ct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lvl="0"/>
            <a:r>
              <a:rPr lang="en-US" sz="2600" dirty="0"/>
              <a:t>Don’t do it</a:t>
            </a:r>
          </a:p>
          <a:p>
            <a:pPr lvl="0"/>
            <a:r>
              <a:rPr lang="en-US" sz="2600" dirty="0"/>
              <a:t>If you have to do it, minimize it</a:t>
            </a:r>
          </a:p>
          <a:p>
            <a:pPr lvl="0"/>
            <a:r>
              <a:rPr lang="en-US" sz="2600" dirty="0"/>
              <a:t>If you minimize it, choose salary or unrecovered F&amp;A over non-salary </a:t>
            </a:r>
            <a:r>
              <a:rPr lang="en-US" sz="2600" dirty="0" smtClean="0"/>
              <a:t>expenses</a:t>
            </a:r>
          </a:p>
          <a:p>
            <a:pPr lvl="0"/>
            <a:endParaRPr lang="en-US" sz="2600" dirty="0"/>
          </a:p>
          <a:p>
            <a:pPr lvl="0"/>
            <a:r>
              <a:rPr lang="en-US" sz="2600" dirty="0" smtClean="0"/>
              <a:t>If faculty wish to include reference to resources provided by the institution, DO NOT quantify and include in the FACILITIES &amp; RESOURCES sections.  The value of the resources can be easily demonstrated without quantifying (i.e. we will provide two training slots or provide computing resources)</a:t>
            </a:r>
          </a:p>
          <a:p>
            <a:pPr lvl="0"/>
            <a:r>
              <a:rPr lang="en-US" sz="2600" dirty="0" smtClean="0"/>
              <a:t>No cost extensions – include in the justification any reductions in effort for </a:t>
            </a:r>
            <a:r>
              <a:rPr lang="en-US" sz="2600" dirty="0" smtClean="0"/>
              <a:t>key personnel </a:t>
            </a:r>
            <a:r>
              <a:rPr lang="en-US" sz="2600" dirty="0" smtClean="0"/>
              <a:t>during the extension period</a:t>
            </a:r>
          </a:p>
        </p:txBody>
      </p:sp>
      <p:sp>
        <p:nvSpPr>
          <p:cNvPr id="9" name="Title 1"/>
          <p:cNvSpPr txBox="1">
            <a:spLocks/>
          </p:cNvSpPr>
          <p:nvPr/>
        </p:nvSpPr>
        <p:spPr>
          <a:xfrm>
            <a:off x="1370012" y="180173"/>
            <a:ext cx="9782801" cy="1239837"/>
          </a:xfrm>
          <a:prstGeom prst="rect">
            <a:avLst/>
          </a:prstGeom>
        </p:spPr>
        <p:txBody>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endParaRPr lang="en-US" dirty="0" smtClean="0"/>
          </a:p>
          <a:p>
            <a:r>
              <a:rPr lang="en-US" dirty="0" smtClean="0"/>
              <a:t>Best Practices</a:t>
            </a:r>
            <a:endParaRPr lang="en-US" dirty="0"/>
          </a:p>
        </p:txBody>
      </p:sp>
    </p:spTree>
    <p:extLst>
      <p:ext uri="{BB962C8B-B14F-4D97-AF65-F5344CB8AC3E}">
        <p14:creationId xmlns:p14="http://schemas.microsoft.com/office/powerpoint/2010/main" val="12253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2120473"/>
            <a:ext cx="8329031" cy="2603927"/>
          </a:xfrm>
        </p:spPr>
        <p:txBody>
          <a:bodyPr/>
          <a:lstStyle/>
          <a:p>
            <a:pPr>
              <a:lnSpc>
                <a:spcPct val="100000"/>
              </a:lnSpc>
            </a:pPr>
            <a:r>
              <a:rPr lang="en-US" dirty="0"/>
              <a:t>Tools for Tracking and Documenting Cost Share</a:t>
            </a:r>
            <a:endParaRPr lang="en-US"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812" y="529970"/>
            <a:ext cx="3124200" cy="1328896"/>
          </a:xfrm>
          <a:prstGeom prst="rect">
            <a:avLst/>
          </a:prstGeom>
        </p:spPr>
      </p:pic>
      <p:sp>
        <p:nvSpPr>
          <p:cNvPr id="3" name="TextBox 2"/>
          <p:cNvSpPr txBox="1"/>
          <p:nvPr/>
        </p:nvSpPr>
        <p:spPr>
          <a:xfrm>
            <a:off x="2298700" y="5969000"/>
            <a:ext cx="8443912"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To ask a question, email </a:t>
            </a:r>
            <a:r>
              <a:rPr lang="en-US" sz="2800" u="sng" dirty="0" smtClean="0">
                <a:effectLst>
                  <a:outerShdw blurRad="38100" dist="38100" dir="2700000" algn="tl">
                    <a:srgbClr val="000000">
                      <a:alpha val="43137"/>
                    </a:srgbClr>
                  </a:outerShdw>
                </a:effectLst>
              </a:rPr>
              <a:t>sslater@ufl.edu</a:t>
            </a:r>
            <a:endParaRPr lang="en-US" sz="28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82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referRelativeResize="0">
            <a:picLocks/>
          </p:cNvPicPr>
          <p:nvPr/>
        </p:nvPicPr>
        <p:blipFill>
          <a:blip r:embed="rId2"/>
          <a:stretch>
            <a:fillRect/>
          </a:stretch>
        </p:blipFill>
        <p:spPr>
          <a:xfrm>
            <a:off x="0" y="0"/>
            <a:ext cx="12266612" cy="7010400"/>
          </a:xfrm>
          <a:prstGeom prst="rect">
            <a:avLst/>
          </a:prstGeom>
        </p:spPr>
      </p:pic>
      <p:sp>
        <p:nvSpPr>
          <p:cNvPr id="5" name="Rectangle 4"/>
          <p:cNvSpPr/>
          <p:nvPr/>
        </p:nvSpPr>
        <p:spPr>
          <a:xfrm>
            <a:off x="1846981" y="634483"/>
            <a:ext cx="774239"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34270" y="979715"/>
            <a:ext cx="876849" cy="167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9692" y="1268964"/>
            <a:ext cx="1697729" cy="13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83088" y="979715"/>
            <a:ext cx="531705" cy="167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5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282" y="750905"/>
            <a:ext cx="12025777" cy="4800810"/>
          </a:xfrm>
          <a:prstGeom prst="rect">
            <a:avLst/>
          </a:prstGeom>
        </p:spPr>
      </p:pic>
      <p:sp>
        <p:nvSpPr>
          <p:cNvPr id="3" name="Rectangle 2"/>
          <p:cNvSpPr/>
          <p:nvPr/>
        </p:nvSpPr>
        <p:spPr>
          <a:xfrm>
            <a:off x="4318948" y="4702629"/>
            <a:ext cx="830209" cy="158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18948" y="5010540"/>
            <a:ext cx="830209" cy="13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19288" y="4702629"/>
            <a:ext cx="792895" cy="158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09960" y="5010540"/>
            <a:ext cx="792895" cy="13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67474" y="1604865"/>
            <a:ext cx="848865" cy="121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32338" y="1614197"/>
            <a:ext cx="541034" cy="111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7521" y="1856792"/>
            <a:ext cx="1651088" cy="93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4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Custom</PresentationFormat>
  <Paragraphs>73</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Math 16x9</vt:lpstr>
      <vt:lpstr>RAFT Forum   Welcome!</vt:lpstr>
      <vt:lpstr>Online Attendees</vt:lpstr>
      <vt:lpstr>Cost Sharing</vt:lpstr>
      <vt:lpstr>PowerPoint Presentation</vt:lpstr>
      <vt:lpstr>OMB Memorandum M-01-06</vt:lpstr>
      <vt:lpstr>PowerPoint Presentation</vt:lpstr>
      <vt:lpstr>Tools for Tracking and Documenting Cost 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March 29th, 3:00 – 4:30 p.m. Topic: Reporting  April 19th, 3:00 – 4:30 p.m. Topic: IRB &amp; IACUC Feedback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2015-08-31T15:31:47Z</dcterms:created>
  <dcterms:modified xsi:type="dcterms:W3CDTF">2016-02-15T16:16:13Z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