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56" r:id="rId3"/>
    <p:sldId id="267"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44" r:id="rId20"/>
    <p:sldId id="345" r:id="rId21"/>
    <p:sldId id="346" r:id="rId22"/>
    <p:sldId id="347" r:id="rId23"/>
    <p:sldId id="348" r:id="rId24"/>
    <p:sldId id="349" r:id="rId25"/>
    <p:sldId id="350" r:id="rId26"/>
    <p:sldId id="351" r:id="rId27"/>
    <p:sldId id="367" r:id="rId28"/>
    <p:sldId id="342"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6109" autoAdjust="0"/>
  </p:normalViewPr>
  <p:slideViewPr>
    <p:cSldViewPr showGuides="1">
      <p:cViewPr varScale="1">
        <p:scale>
          <a:sx n="76" d="100"/>
          <a:sy n="76" d="100"/>
        </p:scale>
        <p:origin x="126" y="840"/>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0" d="100"/>
          <a:sy n="60" d="100"/>
        </p:scale>
        <p:origin x="-273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11/30/2016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11/30/2016</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dirty="0"/>
          </a:p>
        </p:txBody>
      </p:sp>
    </p:spTree>
    <p:extLst>
      <p:ext uri="{BB962C8B-B14F-4D97-AF65-F5344CB8AC3E}">
        <p14:creationId xmlns:p14="http://schemas.microsoft.com/office/powerpoint/2010/main" val="76833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10</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11</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12</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13</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14</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15</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16</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17</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18</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19</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20</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21</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22</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23</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24</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25</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26</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27</a:t>
            </a:fld>
            <a:endParaRPr lang="en-US" dirty="0"/>
          </a:p>
        </p:txBody>
      </p:sp>
    </p:spTree>
    <p:extLst>
      <p:ext uri="{BB962C8B-B14F-4D97-AF65-F5344CB8AC3E}">
        <p14:creationId xmlns:p14="http://schemas.microsoft.com/office/powerpoint/2010/main" val="130556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3</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4</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5</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6</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7</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8</a:t>
            </a:fld>
            <a:endParaRPr lang="en-US" dirty="0"/>
          </a:p>
        </p:txBody>
      </p:sp>
    </p:spTree>
    <p:extLst>
      <p:ext uri="{BB962C8B-B14F-4D97-AF65-F5344CB8AC3E}">
        <p14:creationId xmlns:p14="http://schemas.microsoft.com/office/powerpoint/2010/main" val="1767700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9</a:t>
            </a:fld>
            <a:endParaRPr lang="en-US" dirty="0"/>
          </a:p>
        </p:txBody>
      </p:sp>
    </p:spTree>
    <p:extLst>
      <p:ext uri="{BB962C8B-B14F-4D97-AF65-F5344CB8AC3E}">
        <p14:creationId xmlns:p14="http://schemas.microsoft.com/office/powerpoint/2010/main" val="176770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9" name="Rectangle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0" name="Rectangle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1" name="Rectangle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2" name="Rectangle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dirty="0"/>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bg1"/>
                </a:solidFill>
              </a:defRPr>
            </a:lvl1pPr>
          </a:lstStyle>
          <a:p>
            <a:fld id="{A66E8E6F-19EE-45BD-B049-07EFCAD6D906}" type="datetime1">
              <a:rPr lang="en-US" smtClean="0"/>
              <a:t>11/30/2016</a:t>
            </a:fld>
            <a:endParaRPr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20E689-FBAD-48A6-B94F-C080A9999F72}" type="datetime1">
              <a:rPr lang="en-US" smtClean="0"/>
              <a:t>11/30/2016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0" name="Rectangle 9"/>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dirty="0"/>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29F4A3B-14D7-4808-9E31-39DC5E0C2396}" type="datetime1">
              <a:rPr lang="en-US" smtClean="0"/>
              <a:t>11/30/2016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0AAD07F-EB9D-48AD-BD37-EF27AF7CEBA0}" type="datetime1">
              <a:rPr lang="en-US" smtClean="0"/>
              <a:t>11/30/2016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0" name="Rectangle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4" name="Rectangle 23"/>
          <p:cNvSpPr/>
          <p:nvPr/>
        </p:nvSpPr>
        <p:spPr>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1" name="Rectangle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dirty="0"/>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7" name="Rectangle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8" name="Rectangle 27"/>
          <p:cNvSpPr/>
          <p:nvPr/>
        </p:nvSpPr>
        <p:spPr>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0" name="Rectangle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088B78F8-B4C0-42C7-9444-A1DE75906729}" type="datetime1">
              <a:rPr lang="en-US" smtClean="0"/>
              <a:t>11/30/2016</a:t>
            </a:fld>
            <a:endParaRPr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dirty="0"/>
          </a:p>
        </p:txBody>
      </p: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A1EB4EF-4BB7-458F-B778-E31BBFF8F9EE}" type="datetime1">
              <a:rPr lang="en-US" smtClean="0"/>
              <a:t>11/30/2016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D558979-D122-4856-9BD2-D1C4FA1C8BFB}" type="datetime1">
              <a:rPr lang="en-US" smtClean="0"/>
              <a:t>11/30/2016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7DC1BBB0-96F0-4077-A278-0F3FB5C104D3}" type="slidenum">
              <a:rPr/>
              <a:t>‹#›</a:t>
            </a:fld>
            <a:endParaRPr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65B6284-A51A-4C8E-843C-959DFC326891}" type="datetime1">
              <a:rPr lang="en-US" smtClean="0"/>
              <a:t>11/30/2016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6" name="Rectangle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9" name="Rectangle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2" name="Date Placeholder 1"/>
          <p:cNvSpPr>
            <a:spLocks noGrp="1"/>
          </p:cNvSpPr>
          <p:nvPr>
            <p:ph type="dt" sz="half" idx="10"/>
          </p:nvPr>
        </p:nvSpPr>
        <p:spPr/>
        <p:txBody>
          <a:bodyPr/>
          <a:lstStyle/>
          <a:p>
            <a:fld id="{E7775BBA-8D55-422A-BF60-4E6565181489}" type="datetime1">
              <a:rPr lang="en-US" smtClean="0"/>
              <a:t>11/30/2016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9" name="Rectangle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B894A-3A70-4554-AE69-D554989A4D23}" type="datetime1">
              <a:rPr lang="en-US" smtClean="0"/>
              <a:t>11/30/2016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8" name="Rectangle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9" name="Rectangle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smtClean="0"/>
              <a:t>Click to edit Master title style</a:t>
            </a:r>
            <a:endParaRPr/>
          </a:p>
        </p:txBody>
      </p:sp>
      <p:sp>
        <p:nvSpPr>
          <p:cNvPr id="3" name="Picture Placeholder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9348F-BD8A-4037-A8DA-51830F34787D}" type="datetime1">
              <a:rPr lang="en-US" smtClean="0"/>
              <a:t>11/30/2016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dirty="0"/>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3" name="Rectangle 12"/>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dirty="0"/>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478FD5A5-2E2A-4A95-A60A-4AB6FFB8B852}" type="datetime1">
              <a:rPr lang="en-US" smtClean="0"/>
              <a:t>11/30/2016</a:t>
            </a:fld>
            <a:endParaRPr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a:pPr/>
              <a:t>‹#›</a:t>
            </a:fld>
            <a:endParaRPr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2120473"/>
            <a:ext cx="8329031" cy="2603927"/>
          </a:xfrm>
        </p:spPr>
        <p:txBody>
          <a:bodyPr/>
          <a:lstStyle/>
          <a:p>
            <a:pPr>
              <a:lnSpc>
                <a:spcPct val="100000"/>
              </a:lnSpc>
            </a:pPr>
            <a:r>
              <a:rPr lang="en-US" dirty="0" smtClean="0">
                <a:solidFill>
                  <a:schemeClr val="tx2"/>
                </a:solidFill>
              </a:rPr>
              <a:t>RAFT Forum</a:t>
            </a:r>
            <a:br>
              <a:rPr lang="en-US" dirty="0" smtClean="0">
                <a:solidFill>
                  <a:schemeClr val="tx2"/>
                </a:solidFill>
              </a:rPr>
            </a:br>
            <a:r>
              <a:rPr lang="en-US" sz="1200" dirty="0" smtClean="0">
                <a:solidFill>
                  <a:schemeClr val="tx2"/>
                </a:solidFill>
              </a:rPr>
              <a:t> </a:t>
            </a:r>
            <a:r>
              <a:rPr lang="en-US" dirty="0" smtClean="0">
                <a:solidFill>
                  <a:schemeClr val="tx2"/>
                </a:solidFill>
              </a:rPr>
              <a:t/>
            </a:r>
            <a:br>
              <a:rPr lang="en-US" dirty="0" smtClean="0">
                <a:solidFill>
                  <a:schemeClr val="tx2"/>
                </a:solidFill>
              </a:rPr>
            </a:br>
            <a:r>
              <a:rPr lang="en-US" dirty="0" smtClean="0">
                <a:solidFill>
                  <a:schemeClr val="tx2"/>
                </a:solidFill>
              </a:rPr>
              <a:t>Welcome!</a:t>
            </a:r>
            <a:endParaRPr lang="en-US" dirty="0">
              <a:solidFill>
                <a:schemeClr val="tx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484" y="529969"/>
            <a:ext cx="4307528" cy="1832231"/>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Fundamental Research</a:t>
            </a:r>
            <a:br>
              <a:rPr lang="en-US" sz="4000" dirty="0" smtClean="0">
                <a:solidFill>
                  <a:schemeClr val="tx2"/>
                </a:solidFill>
              </a:rPr>
            </a:br>
            <a:r>
              <a:rPr lang="en-US" sz="4000" dirty="0" smtClean="0">
                <a:solidFill>
                  <a:schemeClr val="tx2"/>
                </a:solidFill>
              </a:rPr>
              <a:t>Exclusion (FRE)</a:t>
            </a:r>
            <a:endParaRPr lang="en-US" sz="4000" dirty="0">
              <a:solidFill>
                <a:schemeClr val="tx2"/>
              </a:solidFill>
            </a:endParaRPr>
          </a:p>
        </p:txBody>
      </p:sp>
      <p:sp>
        <p:nvSpPr>
          <p:cNvPr id="14" name="Content Placeholder 13"/>
          <p:cNvSpPr>
            <a:spLocks noGrp="1"/>
          </p:cNvSpPr>
          <p:nvPr>
            <p:ph idx="1"/>
          </p:nvPr>
        </p:nvSpPr>
        <p:spPr>
          <a:xfrm>
            <a:off x="1593436" y="1600200"/>
            <a:ext cx="9911176" cy="5029200"/>
          </a:xfrm>
        </p:spPr>
        <p:txBody>
          <a:bodyPr numCol="1">
            <a:normAutofit/>
          </a:bodyPr>
          <a:lstStyle/>
          <a:p>
            <a:pPr marL="342900" lvl="0" indent="-342900" fontAlgn="base">
              <a:lnSpc>
                <a:spcPct val="100000"/>
              </a:lnSpc>
              <a:spcBef>
                <a:spcPct val="20000"/>
              </a:spcBef>
              <a:spcAft>
                <a:spcPct val="0"/>
              </a:spcAft>
              <a:buFont typeface="Arial" charset="0"/>
              <a:buChar char="•"/>
            </a:pPr>
            <a:r>
              <a:rPr lang="en-US" dirty="0">
                <a:solidFill>
                  <a:prstClr val="black"/>
                </a:solidFill>
              </a:rPr>
              <a:t>Basic and applied research, AND </a:t>
            </a:r>
          </a:p>
          <a:p>
            <a:pPr marL="342900" lvl="0" indent="-342900" fontAlgn="base">
              <a:lnSpc>
                <a:spcPct val="100000"/>
              </a:lnSpc>
              <a:spcBef>
                <a:spcPct val="20000"/>
              </a:spcBef>
              <a:spcAft>
                <a:spcPct val="0"/>
              </a:spcAft>
              <a:buFont typeface="Arial" charset="0"/>
              <a:buChar char="•"/>
            </a:pPr>
            <a:r>
              <a:rPr lang="en-US" dirty="0">
                <a:solidFill>
                  <a:prstClr val="black"/>
                </a:solidFill>
              </a:rPr>
              <a:t>At an accredited institution of higher learning in the U.S., AND</a:t>
            </a:r>
          </a:p>
          <a:p>
            <a:pPr marL="342900" lvl="0" indent="-342900" fontAlgn="base">
              <a:lnSpc>
                <a:spcPct val="100000"/>
              </a:lnSpc>
              <a:spcBef>
                <a:spcPct val="20000"/>
              </a:spcBef>
              <a:spcAft>
                <a:spcPct val="0"/>
              </a:spcAft>
              <a:buFont typeface="Arial" charset="0"/>
              <a:buChar char="•"/>
            </a:pPr>
            <a:r>
              <a:rPr lang="en-US" dirty="0">
                <a:solidFill>
                  <a:prstClr val="black"/>
                </a:solidFill>
              </a:rPr>
              <a:t>Research results are ordinarily </a:t>
            </a:r>
            <a:r>
              <a:rPr lang="en-US" b="1" dirty="0">
                <a:solidFill>
                  <a:prstClr val="black"/>
                </a:solidFill>
              </a:rPr>
              <a:t>published</a:t>
            </a:r>
            <a:r>
              <a:rPr lang="en-US" dirty="0">
                <a:solidFill>
                  <a:prstClr val="black"/>
                </a:solidFill>
              </a:rPr>
              <a:t> and </a:t>
            </a:r>
            <a:r>
              <a:rPr lang="en-US" b="1" dirty="0">
                <a:solidFill>
                  <a:prstClr val="black"/>
                </a:solidFill>
              </a:rPr>
              <a:t>shared broadly</a:t>
            </a:r>
            <a:r>
              <a:rPr lang="en-US" dirty="0">
                <a:solidFill>
                  <a:prstClr val="black"/>
                </a:solidFill>
              </a:rPr>
              <a:t> within the scientific community</a:t>
            </a:r>
          </a:p>
          <a:p>
            <a:pPr marL="0" lvl="0" indent="0" fontAlgn="base">
              <a:lnSpc>
                <a:spcPct val="100000"/>
              </a:lnSpc>
              <a:spcBef>
                <a:spcPct val="20000"/>
              </a:spcBef>
              <a:spcAft>
                <a:spcPct val="0"/>
              </a:spcAft>
              <a:buNone/>
            </a:pPr>
            <a:endParaRPr lang="en-US" sz="2000" dirty="0">
              <a:solidFill>
                <a:prstClr val="black"/>
              </a:solidFill>
            </a:endParaRPr>
          </a:p>
          <a:p>
            <a:pPr marL="0" lvl="0" indent="0" fontAlgn="base">
              <a:lnSpc>
                <a:spcPct val="100000"/>
              </a:lnSpc>
              <a:spcBef>
                <a:spcPct val="20000"/>
              </a:spcBef>
              <a:spcAft>
                <a:spcPct val="0"/>
              </a:spcAft>
              <a:buNone/>
            </a:pPr>
            <a:r>
              <a:rPr lang="en-US" dirty="0">
                <a:solidFill>
                  <a:prstClr val="black"/>
                </a:solidFill>
              </a:rPr>
              <a:t>As long as these conditions are met, the </a:t>
            </a:r>
            <a:r>
              <a:rPr lang="en-US" b="1" dirty="0">
                <a:solidFill>
                  <a:prstClr val="black"/>
                </a:solidFill>
              </a:rPr>
              <a:t>results of the research</a:t>
            </a:r>
            <a:r>
              <a:rPr lang="en-US" dirty="0">
                <a:solidFill>
                  <a:prstClr val="black"/>
                </a:solidFill>
              </a:rPr>
              <a:t> are not subject to the ITAR or EAR even if the research’s subject area appears on the USML or CCL</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8278" y="1704109"/>
            <a:ext cx="4379134" cy="400110"/>
          </a:xfrm>
          <a:prstGeom prst="rect">
            <a:avLst/>
          </a:prstGeom>
          <a:noFill/>
        </p:spPr>
        <p:txBody>
          <a:bodyPr wrap="square" rtlCol="0">
            <a:spAutoFit/>
          </a:bodyPr>
          <a:lstStyle/>
          <a:p>
            <a:pPr lvl="0" fontAlgn="base">
              <a:spcBef>
                <a:spcPct val="20000"/>
              </a:spcBef>
              <a:spcAft>
                <a:spcPct val="0"/>
              </a:spcAft>
            </a:pPr>
            <a:endParaRPr lang="en-US" sz="2000" dirty="0">
              <a:solidFill>
                <a:prstClr val="black"/>
              </a:solidFill>
            </a:endParaRPr>
          </a:p>
        </p:txBody>
      </p:sp>
    </p:spTree>
    <p:extLst>
      <p:ext uri="{BB962C8B-B14F-4D97-AF65-F5344CB8AC3E}">
        <p14:creationId xmlns:p14="http://schemas.microsoft.com/office/powerpoint/2010/main" val="819830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FRE Is Lost If:</a:t>
            </a:r>
            <a:endParaRPr lang="en-US" sz="4000" dirty="0">
              <a:solidFill>
                <a:schemeClr val="tx2"/>
              </a:solidFill>
            </a:endParaRPr>
          </a:p>
        </p:txBody>
      </p:sp>
      <p:sp>
        <p:nvSpPr>
          <p:cNvPr id="14" name="Content Placeholder 13"/>
          <p:cNvSpPr>
            <a:spLocks noGrp="1"/>
          </p:cNvSpPr>
          <p:nvPr>
            <p:ph idx="1"/>
          </p:nvPr>
        </p:nvSpPr>
        <p:spPr>
          <a:xfrm>
            <a:off x="1593436" y="1600200"/>
            <a:ext cx="9911176" cy="5029200"/>
          </a:xfrm>
        </p:spPr>
        <p:txBody>
          <a:bodyPr numCol="1">
            <a:normAutofit/>
          </a:bodyPr>
          <a:lstStyle/>
          <a:p>
            <a:pPr marL="342900" lvl="0" indent="-342900" fontAlgn="base">
              <a:lnSpc>
                <a:spcPct val="100000"/>
              </a:lnSpc>
              <a:spcBef>
                <a:spcPct val="20000"/>
              </a:spcBef>
              <a:spcAft>
                <a:spcPct val="0"/>
              </a:spcAft>
              <a:buFont typeface="Arial" charset="0"/>
              <a:buChar char="•"/>
            </a:pPr>
            <a:r>
              <a:rPr lang="en-US" sz="3200" dirty="0">
                <a:solidFill>
                  <a:prstClr val="black"/>
                </a:solidFill>
              </a:rPr>
              <a:t>UF or the researcher accepts any restrictions on publication of information resulting from the research; or</a:t>
            </a:r>
          </a:p>
          <a:p>
            <a:pPr marL="0" lvl="0" indent="0" fontAlgn="base">
              <a:lnSpc>
                <a:spcPct val="100000"/>
              </a:lnSpc>
              <a:spcBef>
                <a:spcPct val="20000"/>
              </a:spcBef>
              <a:spcAft>
                <a:spcPct val="0"/>
              </a:spcAft>
              <a:buNone/>
            </a:pPr>
            <a:endParaRPr lang="en-US" sz="3200" dirty="0">
              <a:solidFill>
                <a:prstClr val="black"/>
              </a:solidFill>
            </a:endParaRPr>
          </a:p>
          <a:p>
            <a:pPr marL="342900" lvl="0" indent="-342900" fontAlgn="base">
              <a:lnSpc>
                <a:spcPct val="100000"/>
              </a:lnSpc>
              <a:spcBef>
                <a:spcPct val="20000"/>
              </a:spcBef>
              <a:spcAft>
                <a:spcPct val="0"/>
              </a:spcAft>
              <a:buFont typeface="Arial" charset="0"/>
              <a:buChar char="•"/>
            </a:pPr>
            <a:r>
              <a:rPr lang="en-US" sz="3200" dirty="0">
                <a:solidFill>
                  <a:prstClr val="black"/>
                </a:solidFill>
              </a:rPr>
              <a:t>UF or the researcher accepts a prohibition on foreign nationals participating in the research</a:t>
            </a:r>
          </a:p>
          <a:p>
            <a:pPr marL="0" lvl="0" indent="0" fontAlgn="base">
              <a:lnSpc>
                <a:spcPct val="100000"/>
              </a:lnSpc>
              <a:spcBef>
                <a:spcPct val="20000"/>
              </a:spcBef>
              <a:spcAft>
                <a:spcPct val="0"/>
              </a:spcAft>
              <a:buNone/>
            </a:pPr>
            <a:endParaRPr lang="en-US"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8278" y="1704109"/>
            <a:ext cx="4379134" cy="400110"/>
          </a:xfrm>
          <a:prstGeom prst="rect">
            <a:avLst/>
          </a:prstGeom>
          <a:noFill/>
        </p:spPr>
        <p:txBody>
          <a:bodyPr wrap="square" rtlCol="0">
            <a:spAutoFit/>
          </a:bodyPr>
          <a:lstStyle/>
          <a:p>
            <a:pPr lvl="0" fontAlgn="base">
              <a:spcBef>
                <a:spcPct val="20000"/>
              </a:spcBef>
              <a:spcAft>
                <a:spcPct val="0"/>
              </a:spcAft>
            </a:pPr>
            <a:endParaRPr lang="en-US" sz="2000" dirty="0">
              <a:solidFill>
                <a:prstClr val="black"/>
              </a:solidFill>
            </a:endParaRPr>
          </a:p>
        </p:txBody>
      </p:sp>
    </p:spTree>
    <p:extLst>
      <p:ext uri="{BB962C8B-B14F-4D97-AF65-F5344CB8AC3E}">
        <p14:creationId xmlns:p14="http://schemas.microsoft.com/office/powerpoint/2010/main" val="106466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200" dirty="0" smtClean="0">
                <a:solidFill>
                  <a:schemeClr val="tx2"/>
                </a:solidFill>
              </a:rPr>
              <a:t>EC Process for Research Projects</a:t>
            </a:r>
            <a:endParaRPr lang="en-US" sz="32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8278" y="1704109"/>
            <a:ext cx="4379134" cy="400110"/>
          </a:xfrm>
          <a:prstGeom prst="rect">
            <a:avLst/>
          </a:prstGeom>
          <a:noFill/>
        </p:spPr>
        <p:txBody>
          <a:bodyPr wrap="square" rtlCol="0">
            <a:spAutoFit/>
          </a:bodyPr>
          <a:lstStyle/>
          <a:p>
            <a:pPr lvl="0" fontAlgn="base">
              <a:spcBef>
                <a:spcPct val="20000"/>
              </a:spcBef>
              <a:spcAft>
                <a:spcPct val="0"/>
              </a:spcAft>
            </a:pPr>
            <a:endParaRPr lang="en-US" sz="2000" dirty="0">
              <a:solidFill>
                <a:prstClr val="black"/>
              </a:solidFill>
            </a:endParaRPr>
          </a:p>
        </p:txBody>
      </p:sp>
      <p:pic>
        <p:nvPicPr>
          <p:cNvPr id="2"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055812" y="1371600"/>
            <a:ext cx="8839200" cy="541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535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Red Flags </a:t>
            </a:r>
            <a:endParaRPr lang="en-US" sz="40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8278" y="1704109"/>
            <a:ext cx="4379134" cy="400110"/>
          </a:xfrm>
          <a:prstGeom prst="rect">
            <a:avLst/>
          </a:prstGeom>
          <a:noFill/>
        </p:spPr>
        <p:txBody>
          <a:bodyPr wrap="square" rtlCol="0">
            <a:spAutoFit/>
          </a:bodyPr>
          <a:lstStyle/>
          <a:p>
            <a:pPr lvl="0" fontAlgn="base">
              <a:spcBef>
                <a:spcPct val="20000"/>
              </a:spcBef>
              <a:spcAft>
                <a:spcPct val="0"/>
              </a:spcAft>
            </a:pPr>
            <a:endParaRPr lang="en-US" sz="2000" dirty="0">
              <a:solidFill>
                <a:prstClr val="black"/>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7334298"/>
              </p:ext>
            </p:extLst>
          </p:nvPr>
        </p:nvGraphicFramePr>
        <p:xfrm>
          <a:off x="1598612" y="1904165"/>
          <a:ext cx="9782176" cy="4039435"/>
        </p:xfrm>
        <a:graphic>
          <a:graphicData uri="http://schemas.openxmlformats.org/drawingml/2006/table">
            <a:tbl>
              <a:tblPr firstRow="1" bandRow="1">
                <a:tableStyleId>{22838BEF-8BB2-4498-84A7-C5851F593DF1}</a:tableStyleId>
              </a:tblPr>
              <a:tblGrid>
                <a:gridCol w="4891088"/>
                <a:gridCol w="4891088"/>
              </a:tblGrid>
              <a:tr h="807887">
                <a:tc>
                  <a:txBody>
                    <a:bodyPr/>
                    <a:lstStyle/>
                    <a:p>
                      <a:r>
                        <a:rPr lang="en-US" b="0" dirty="0" smtClean="0"/>
                        <a:t>EC Warning in Solicitation</a:t>
                      </a:r>
                      <a:endParaRPr lang="en-US" b="0" dirty="0"/>
                    </a:p>
                  </a:txBody>
                  <a:tcPr/>
                </a:tc>
                <a:tc>
                  <a:txBody>
                    <a:bodyPr/>
                    <a:lstStyle/>
                    <a:p>
                      <a:r>
                        <a:rPr lang="en-US" b="0" dirty="0" smtClean="0"/>
                        <a:t>SBIR/STTR Funding</a:t>
                      </a:r>
                      <a:endParaRPr lang="en-US" b="0" dirty="0"/>
                    </a:p>
                  </a:txBody>
                  <a:tcPr/>
                </a:tc>
              </a:tr>
              <a:tr h="807887">
                <a:tc>
                  <a:txBody>
                    <a:bodyPr/>
                    <a:lstStyle/>
                    <a:p>
                      <a:r>
                        <a:rPr lang="en-US" dirty="0" smtClean="0"/>
                        <a:t>DoD,</a:t>
                      </a:r>
                      <a:r>
                        <a:rPr lang="en-US" baseline="0" dirty="0" smtClean="0"/>
                        <a:t> DoE, NASA Funding</a:t>
                      </a:r>
                      <a:endParaRPr lang="en-US" dirty="0"/>
                    </a:p>
                  </a:txBody>
                  <a:tcPr/>
                </a:tc>
                <a:tc>
                  <a:txBody>
                    <a:bodyPr/>
                    <a:lstStyle/>
                    <a:p>
                      <a:r>
                        <a:rPr lang="en-US" dirty="0" smtClean="0"/>
                        <a:t>Military</a:t>
                      </a:r>
                      <a:r>
                        <a:rPr lang="en-US" baseline="0" dirty="0" smtClean="0"/>
                        <a:t> or Space Research</a:t>
                      </a:r>
                      <a:endParaRPr lang="en-US" dirty="0"/>
                    </a:p>
                  </a:txBody>
                  <a:tcPr/>
                </a:tc>
              </a:tr>
              <a:tr h="807887">
                <a:tc>
                  <a:txBody>
                    <a:bodyPr/>
                    <a:lstStyle/>
                    <a:p>
                      <a:r>
                        <a:rPr lang="en-US" dirty="0" smtClean="0"/>
                        <a:t>Foreign Travel, Collaboration, or Sponsor</a:t>
                      </a:r>
                      <a:endParaRPr lang="en-US" dirty="0"/>
                    </a:p>
                  </a:txBody>
                  <a:tcPr/>
                </a:tc>
                <a:tc>
                  <a:txBody>
                    <a:bodyPr/>
                    <a:lstStyle/>
                    <a:p>
                      <a:r>
                        <a:rPr lang="en-US" dirty="0" smtClean="0"/>
                        <a:t>Publication</a:t>
                      </a:r>
                      <a:r>
                        <a:rPr lang="en-US" baseline="0" dirty="0" smtClean="0"/>
                        <a:t> Restrictions</a:t>
                      </a:r>
                      <a:endParaRPr lang="en-US" dirty="0"/>
                    </a:p>
                  </a:txBody>
                  <a:tcPr/>
                </a:tc>
              </a:tr>
              <a:tr h="807887">
                <a:tc>
                  <a:txBody>
                    <a:bodyPr/>
                    <a:lstStyle/>
                    <a:p>
                      <a:r>
                        <a:rPr lang="en-US" dirty="0" smtClean="0"/>
                        <a:t>Foreign National Restrictions</a:t>
                      </a:r>
                      <a:endParaRPr lang="en-US" dirty="0"/>
                    </a:p>
                  </a:txBody>
                  <a:tcPr/>
                </a:tc>
                <a:tc>
                  <a:txBody>
                    <a:bodyPr/>
                    <a:lstStyle/>
                    <a:p>
                      <a:r>
                        <a:rPr lang="en-US" dirty="0" smtClean="0"/>
                        <a:t>Distribution Statements other than “A”</a:t>
                      </a:r>
                      <a:endParaRPr lang="en-US" dirty="0"/>
                    </a:p>
                  </a:txBody>
                  <a:tcPr/>
                </a:tc>
              </a:tr>
              <a:tr h="807887">
                <a:tc>
                  <a:txBody>
                    <a:bodyPr/>
                    <a:lstStyle/>
                    <a:p>
                      <a:r>
                        <a:rPr lang="en-US" dirty="0" smtClean="0"/>
                        <a:t>Associated Agreements –</a:t>
                      </a:r>
                      <a:r>
                        <a:rPr lang="en-US" baseline="0" dirty="0" smtClean="0"/>
                        <a:t> NDA, MTA, MOU</a:t>
                      </a:r>
                      <a:endParaRPr lang="en-US" dirty="0"/>
                    </a:p>
                  </a:txBody>
                  <a:tcPr/>
                </a:tc>
                <a:tc>
                  <a:txBody>
                    <a:bodyPr/>
                    <a:lstStyle/>
                    <a:p>
                      <a:r>
                        <a:rPr lang="en-US" dirty="0" smtClean="0"/>
                        <a:t>Physical</a:t>
                      </a:r>
                      <a:r>
                        <a:rPr lang="en-US" baseline="0" dirty="0" smtClean="0"/>
                        <a:t> Exports</a:t>
                      </a:r>
                      <a:endParaRPr lang="en-US" dirty="0"/>
                    </a:p>
                  </a:txBody>
                  <a:tcPr/>
                </a:tc>
              </a:tr>
            </a:tbl>
          </a:graphicData>
        </a:graphic>
      </p:graphicFrame>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212" y="304799"/>
            <a:ext cx="1399082"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452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Travel &amp; Conferences</a:t>
            </a:r>
            <a:endParaRPr lang="en-US" sz="40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8278" y="1704109"/>
            <a:ext cx="4379134" cy="400110"/>
          </a:xfrm>
          <a:prstGeom prst="rect">
            <a:avLst/>
          </a:prstGeom>
          <a:noFill/>
        </p:spPr>
        <p:txBody>
          <a:bodyPr wrap="square" rtlCol="0">
            <a:spAutoFit/>
          </a:bodyPr>
          <a:lstStyle/>
          <a:p>
            <a:pPr lvl="0" fontAlgn="base">
              <a:spcBef>
                <a:spcPct val="20000"/>
              </a:spcBef>
              <a:spcAft>
                <a:spcPct val="0"/>
              </a:spcAft>
            </a:pPr>
            <a:endParaRPr lang="en-US" sz="2000" dirty="0">
              <a:solidFill>
                <a:prstClr val="black"/>
              </a:solidFill>
            </a:endParaRPr>
          </a:p>
        </p:txBody>
      </p:sp>
      <p:sp>
        <p:nvSpPr>
          <p:cNvPr id="2" name="Content Placeholder 1"/>
          <p:cNvSpPr>
            <a:spLocks noGrp="1"/>
          </p:cNvSpPr>
          <p:nvPr>
            <p:ph idx="1"/>
          </p:nvPr>
        </p:nvSpPr>
        <p:spPr/>
        <p:txBody>
          <a:bodyPr>
            <a:normAutofit fontScale="92500" lnSpcReduction="20000"/>
          </a:bodyPr>
          <a:lstStyle/>
          <a:p>
            <a:pPr marL="342900" lvl="0" indent="-342900" fontAlgn="base">
              <a:lnSpc>
                <a:spcPct val="100000"/>
              </a:lnSpc>
              <a:spcBef>
                <a:spcPct val="20000"/>
              </a:spcBef>
              <a:spcAft>
                <a:spcPct val="0"/>
              </a:spcAft>
              <a:buFont typeface="Arial" charset="0"/>
              <a:buChar char="•"/>
            </a:pPr>
            <a:r>
              <a:rPr lang="en-US" dirty="0">
                <a:solidFill>
                  <a:prstClr val="black"/>
                </a:solidFill>
              </a:rPr>
              <a:t>In general, travel to most countries and bringing typical/usual items with you will not require a license (e.g., standard laptop, cell phone, personal items</a:t>
            </a:r>
            <a:r>
              <a:rPr lang="en-US" dirty="0" smtClean="0">
                <a:solidFill>
                  <a:prstClr val="black"/>
                </a:solidFill>
              </a:rPr>
              <a:t>)</a:t>
            </a:r>
          </a:p>
          <a:p>
            <a:pPr marL="342900" lvl="0" indent="-342900" fontAlgn="base">
              <a:lnSpc>
                <a:spcPct val="100000"/>
              </a:lnSpc>
              <a:spcBef>
                <a:spcPct val="20000"/>
              </a:spcBef>
              <a:spcAft>
                <a:spcPct val="0"/>
              </a:spcAft>
              <a:buFont typeface="Arial" charset="0"/>
              <a:buChar char="•"/>
            </a:pPr>
            <a:r>
              <a:rPr lang="en-US" dirty="0" smtClean="0">
                <a:solidFill>
                  <a:prstClr val="black"/>
                </a:solidFill>
              </a:rPr>
              <a:t>DRC Travel Website - http</a:t>
            </a:r>
            <a:r>
              <a:rPr lang="en-US" dirty="0">
                <a:solidFill>
                  <a:prstClr val="black"/>
                </a:solidFill>
              </a:rPr>
              <a:t>://research.ufl.edu/faculty-and-staff/research-compliance/export-controls/international-travel.html</a:t>
            </a:r>
          </a:p>
          <a:p>
            <a:pPr marL="342900" lvl="0" indent="-342900" fontAlgn="base">
              <a:lnSpc>
                <a:spcPct val="100000"/>
              </a:lnSpc>
              <a:spcBef>
                <a:spcPct val="20000"/>
              </a:spcBef>
              <a:spcAft>
                <a:spcPct val="0"/>
              </a:spcAft>
              <a:buFont typeface="Arial" charset="0"/>
              <a:buChar char="•"/>
            </a:pPr>
            <a:r>
              <a:rPr lang="en-US" dirty="0">
                <a:solidFill>
                  <a:srgbClr val="FF0000"/>
                </a:solidFill>
              </a:rPr>
              <a:t>Caution:</a:t>
            </a:r>
            <a:r>
              <a:rPr lang="en-US" dirty="0">
                <a:solidFill>
                  <a:prstClr val="black"/>
                </a:solidFill>
              </a:rPr>
              <a:t> Comprehensively Embargoed Countries (Cuba, Iran, North Korea, Sudan, Syria)</a:t>
            </a:r>
          </a:p>
          <a:p>
            <a:pPr marL="342900" lvl="0" indent="-342900" fontAlgn="base">
              <a:lnSpc>
                <a:spcPct val="100000"/>
              </a:lnSpc>
              <a:spcBef>
                <a:spcPct val="20000"/>
              </a:spcBef>
              <a:spcAft>
                <a:spcPct val="0"/>
              </a:spcAft>
              <a:buFont typeface="Arial" charset="0"/>
              <a:buChar char="•"/>
            </a:pPr>
            <a:r>
              <a:rPr lang="en-US" dirty="0">
                <a:solidFill>
                  <a:srgbClr val="FF0000"/>
                </a:solidFill>
              </a:rPr>
              <a:t>Caution:</a:t>
            </a:r>
            <a:r>
              <a:rPr lang="en-US" dirty="0">
                <a:solidFill>
                  <a:prstClr val="black"/>
                </a:solidFill>
              </a:rPr>
              <a:t> Hand-Carry or Shipping Special Equipment (e.g., infrared camera)</a:t>
            </a:r>
          </a:p>
          <a:p>
            <a:pPr marL="342900" lvl="0" indent="-342900" fontAlgn="base">
              <a:lnSpc>
                <a:spcPct val="100000"/>
              </a:lnSpc>
              <a:spcBef>
                <a:spcPct val="20000"/>
              </a:spcBef>
              <a:spcAft>
                <a:spcPct val="0"/>
              </a:spcAft>
              <a:buFont typeface="Arial" charset="0"/>
              <a:buChar char="•"/>
            </a:pPr>
            <a:r>
              <a:rPr lang="en-US" dirty="0">
                <a:solidFill>
                  <a:srgbClr val="FF0000"/>
                </a:solidFill>
              </a:rPr>
              <a:t>Caution:</a:t>
            </a:r>
            <a:r>
              <a:rPr lang="en-US" dirty="0">
                <a:solidFill>
                  <a:prstClr val="black"/>
                </a:solidFill>
              </a:rPr>
              <a:t> Do not present or discuss any controlled information, even at domestic conferences</a:t>
            </a:r>
          </a:p>
          <a:p>
            <a:pPr marL="0" indent="0">
              <a:buNone/>
            </a:pPr>
            <a:endParaRPr lang="en-US" dirty="0"/>
          </a:p>
        </p:txBody>
      </p:sp>
    </p:spTree>
    <p:extLst>
      <p:ext uri="{BB962C8B-B14F-4D97-AF65-F5344CB8AC3E}">
        <p14:creationId xmlns:p14="http://schemas.microsoft.com/office/powerpoint/2010/main" val="286369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International Visitors</a:t>
            </a:r>
            <a:endParaRPr lang="en-US" sz="40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8278" y="1704109"/>
            <a:ext cx="4379134" cy="400110"/>
          </a:xfrm>
          <a:prstGeom prst="rect">
            <a:avLst/>
          </a:prstGeom>
          <a:noFill/>
        </p:spPr>
        <p:txBody>
          <a:bodyPr wrap="square" rtlCol="0">
            <a:spAutoFit/>
          </a:bodyPr>
          <a:lstStyle/>
          <a:p>
            <a:pPr lvl="0" fontAlgn="base">
              <a:spcBef>
                <a:spcPct val="20000"/>
              </a:spcBef>
              <a:spcAft>
                <a:spcPct val="0"/>
              </a:spcAft>
            </a:pPr>
            <a:endParaRPr lang="en-US" sz="2000" dirty="0">
              <a:solidFill>
                <a:prstClr val="black"/>
              </a:solidFill>
            </a:endParaRPr>
          </a:p>
        </p:txBody>
      </p:sp>
      <p:sp>
        <p:nvSpPr>
          <p:cNvPr id="2" name="Content Placeholder 1"/>
          <p:cNvSpPr>
            <a:spLocks noGrp="1"/>
          </p:cNvSpPr>
          <p:nvPr>
            <p:ph idx="1"/>
          </p:nvPr>
        </p:nvSpPr>
        <p:spPr/>
        <p:txBody>
          <a:bodyPr/>
          <a:lstStyle/>
          <a:p>
            <a:pPr marL="342900" lvl="0" indent="-342900" fontAlgn="base">
              <a:lnSpc>
                <a:spcPct val="100000"/>
              </a:lnSpc>
              <a:spcBef>
                <a:spcPct val="20000"/>
              </a:spcBef>
              <a:spcAft>
                <a:spcPct val="0"/>
              </a:spcAft>
              <a:buFont typeface="Arial" charset="0"/>
              <a:buChar char="•"/>
            </a:pPr>
            <a:r>
              <a:rPr lang="en-US" dirty="0">
                <a:solidFill>
                  <a:prstClr val="black"/>
                </a:solidFill>
              </a:rPr>
              <a:t>Two main concerns: (1) access to ITAR or EAR information and (2) working with denied parties</a:t>
            </a:r>
          </a:p>
          <a:p>
            <a:pPr marL="0" lvl="0" indent="0" fontAlgn="base">
              <a:lnSpc>
                <a:spcPct val="100000"/>
              </a:lnSpc>
              <a:spcBef>
                <a:spcPct val="20000"/>
              </a:spcBef>
              <a:spcAft>
                <a:spcPct val="0"/>
              </a:spcAft>
              <a:buNone/>
            </a:pPr>
            <a:endParaRPr lang="en-US" dirty="0">
              <a:solidFill>
                <a:prstClr val="black"/>
              </a:solidFill>
            </a:endParaRPr>
          </a:p>
          <a:p>
            <a:pPr marL="342900" lvl="0" indent="-342900" fontAlgn="base">
              <a:lnSpc>
                <a:spcPct val="100000"/>
              </a:lnSpc>
              <a:spcBef>
                <a:spcPct val="20000"/>
              </a:spcBef>
              <a:spcAft>
                <a:spcPct val="0"/>
              </a:spcAft>
              <a:buFont typeface="Arial" charset="0"/>
              <a:buChar char="•"/>
            </a:pPr>
            <a:r>
              <a:rPr lang="en-US" dirty="0">
                <a:solidFill>
                  <a:prstClr val="black"/>
                </a:solidFill>
              </a:rPr>
              <a:t>Foreign partners in U.S. on valid Visa may participate in any work within the scope of the Visa</a:t>
            </a:r>
          </a:p>
          <a:p>
            <a:pPr marL="742950" lvl="1" indent="-285750" fontAlgn="base">
              <a:lnSpc>
                <a:spcPct val="100000"/>
              </a:lnSpc>
              <a:spcBef>
                <a:spcPct val="20000"/>
              </a:spcBef>
              <a:spcAft>
                <a:spcPct val="0"/>
              </a:spcAft>
              <a:buFont typeface="Arial" charset="0"/>
              <a:buChar char="–"/>
            </a:pPr>
            <a:r>
              <a:rPr lang="en-US" sz="2800" dirty="0">
                <a:solidFill>
                  <a:prstClr val="black"/>
                </a:solidFill>
              </a:rPr>
              <a:t>But, still cannot access certain controlled equipment and information without a license or exemption</a:t>
            </a:r>
          </a:p>
          <a:p>
            <a:pPr marL="0" indent="0">
              <a:buNone/>
            </a:pPr>
            <a:endParaRPr lang="en-US" dirty="0"/>
          </a:p>
        </p:txBody>
      </p:sp>
    </p:spTree>
    <p:extLst>
      <p:ext uri="{BB962C8B-B14F-4D97-AF65-F5344CB8AC3E}">
        <p14:creationId xmlns:p14="http://schemas.microsoft.com/office/powerpoint/2010/main" val="2534185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International Visitors</a:t>
            </a:r>
            <a:endParaRPr lang="en-US" sz="40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8278" y="1704109"/>
            <a:ext cx="4379134" cy="400110"/>
          </a:xfrm>
          <a:prstGeom prst="rect">
            <a:avLst/>
          </a:prstGeom>
          <a:noFill/>
        </p:spPr>
        <p:txBody>
          <a:bodyPr wrap="square" rtlCol="0">
            <a:spAutoFit/>
          </a:bodyPr>
          <a:lstStyle/>
          <a:p>
            <a:pPr lvl="0" fontAlgn="base">
              <a:spcBef>
                <a:spcPct val="20000"/>
              </a:spcBef>
              <a:spcAft>
                <a:spcPct val="0"/>
              </a:spcAft>
            </a:pPr>
            <a:endParaRPr lang="en-US" sz="2000" dirty="0">
              <a:solidFill>
                <a:prstClr val="black"/>
              </a:solidFill>
            </a:endParaRPr>
          </a:p>
        </p:txBody>
      </p:sp>
      <p:sp>
        <p:nvSpPr>
          <p:cNvPr id="2" name="Content Placeholder 1"/>
          <p:cNvSpPr>
            <a:spLocks noGrp="1"/>
          </p:cNvSpPr>
          <p:nvPr>
            <p:ph idx="1"/>
          </p:nvPr>
        </p:nvSpPr>
        <p:spPr/>
        <p:txBody>
          <a:bodyPr>
            <a:normAutofit lnSpcReduction="10000"/>
          </a:bodyPr>
          <a:lstStyle/>
          <a:p>
            <a:pPr marL="342900" lvl="0" indent="-342900" fontAlgn="base">
              <a:lnSpc>
                <a:spcPct val="100000"/>
              </a:lnSpc>
              <a:spcBef>
                <a:spcPct val="20000"/>
              </a:spcBef>
              <a:spcAft>
                <a:spcPct val="0"/>
              </a:spcAft>
              <a:buFont typeface="Arial" charset="0"/>
              <a:buChar char="•"/>
            </a:pPr>
            <a:r>
              <a:rPr lang="en-US" sz="3200" dirty="0">
                <a:solidFill>
                  <a:prstClr val="black"/>
                </a:solidFill>
              </a:rPr>
              <a:t>The U.S. government has identified certain persons and entities with whom exports and collaborations are either prohibited or require special approval </a:t>
            </a:r>
            <a:r>
              <a:rPr lang="en-US" sz="3200" dirty="0">
                <a:solidFill>
                  <a:prstClr val="black"/>
                </a:solidFill>
                <a:sym typeface="Wingdings" panose="05000000000000000000" pitchFamily="2" charset="2"/>
              </a:rPr>
              <a:t> </a:t>
            </a:r>
            <a:r>
              <a:rPr lang="en-US" sz="3200" b="1" dirty="0">
                <a:solidFill>
                  <a:prstClr val="black"/>
                </a:solidFill>
                <a:sym typeface="Wingdings" panose="05000000000000000000" pitchFamily="2" charset="2"/>
              </a:rPr>
              <a:t>Denied </a:t>
            </a:r>
            <a:r>
              <a:rPr lang="en-US" sz="3200" b="1" dirty="0" smtClean="0">
                <a:solidFill>
                  <a:prstClr val="black"/>
                </a:solidFill>
                <a:sym typeface="Wingdings" panose="05000000000000000000" pitchFamily="2" charset="2"/>
              </a:rPr>
              <a:t>Parties</a:t>
            </a:r>
          </a:p>
          <a:p>
            <a:pPr marL="0" lvl="0" indent="0" fontAlgn="base">
              <a:lnSpc>
                <a:spcPct val="100000"/>
              </a:lnSpc>
              <a:spcBef>
                <a:spcPct val="20000"/>
              </a:spcBef>
              <a:spcAft>
                <a:spcPct val="0"/>
              </a:spcAft>
              <a:buNone/>
            </a:pPr>
            <a:endParaRPr lang="en-US" sz="3200" dirty="0">
              <a:solidFill>
                <a:prstClr val="black"/>
              </a:solidFill>
            </a:endParaRPr>
          </a:p>
          <a:p>
            <a:pPr marL="342900" lvl="0" indent="-342900" fontAlgn="base">
              <a:lnSpc>
                <a:spcPct val="100000"/>
              </a:lnSpc>
              <a:spcBef>
                <a:spcPct val="20000"/>
              </a:spcBef>
              <a:spcAft>
                <a:spcPct val="0"/>
              </a:spcAft>
              <a:buFont typeface="Arial" charset="0"/>
              <a:buChar char="•"/>
            </a:pPr>
            <a:r>
              <a:rPr lang="en-US" sz="3200" dirty="0">
                <a:solidFill>
                  <a:prstClr val="black"/>
                </a:solidFill>
              </a:rPr>
              <a:t>Before you host an international visitor in your lab or begin an international collaboration, request restricted party screening from Division of Research Compliance </a:t>
            </a:r>
          </a:p>
          <a:p>
            <a:pPr marL="0" indent="0">
              <a:buNone/>
            </a:pPr>
            <a:endParaRPr lang="en-US" dirty="0"/>
          </a:p>
        </p:txBody>
      </p:sp>
    </p:spTree>
    <p:extLst>
      <p:ext uri="{BB962C8B-B14F-4D97-AF65-F5344CB8AC3E}">
        <p14:creationId xmlns:p14="http://schemas.microsoft.com/office/powerpoint/2010/main" val="4135444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endParaRPr lang="en-US" sz="40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8278" y="1704109"/>
            <a:ext cx="4379134" cy="400110"/>
          </a:xfrm>
          <a:prstGeom prst="rect">
            <a:avLst/>
          </a:prstGeom>
          <a:noFill/>
        </p:spPr>
        <p:txBody>
          <a:bodyPr wrap="square" rtlCol="0">
            <a:spAutoFit/>
          </a:bodyPr>
          <a:lstStyle/>
          <a:p>
            <a:pPr lvl="0" fontAlgn="base">
              <a:spcBef>
                <a:spcPct val="20000"/>
              </a:spcBef>
              <a:spcAft>
                <a:spcPct val="0"/>
              </a:spcAft>
            </a:pPr>
            <a:endParaRPr lang="en-US" sz="2000" dirty="0">
              <a:solidFill>
                <a:prstClr val="black"/>
              </a:solidFill>
            </a:endParaRPr>
          </a:p>
        </p:txBody>
      </p:sp>
      <p:sp>
        <p:nvSpPr>
          <p:cNvPr id="2" name="Content Placeholder 1"/>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5400" dirty="0" smtClean="0">
                <a:solidFill>
                  <a:schemeClr val="tx2"/>
                </a:solidFill>
              </a:rPr>
              <a:t>Case Studies and Discussion</a:t>
            </a:r>
            <a:endParaRPr lang="en-US" sz="5400" dirty="0">
              <a:solidFill>
                <a:schemeClr val="tx2"/>
              </a:solidFill>
            </a:endParaRPr>
          </a:p>
        </p:txBody>
      </p:sp>
    </p:spTree>
    <p:extLst>
      <p:ext uri="{BB962C8B-B14F-4D97-AF65-F5344CB8AC3E}">
        <p14:creationId xmlns:p14="http://schemas.microsoft.com/office/powerpoint/2010/main" val="1555744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cap="small" dirty="0" smtClean="0">
                <a:solidFill>
                  <a:schemeClr val="tx2"/>
                </a:solidFill>
              </a:rPr>
              <a:t>Case Study – </a:t>
            </a:r>
            <a:r>
              <a:rPr lang="en-US" sz="4000" dirty="0" smtClean="0">
                <a:solidFill>
                  <a:schemeClr val="tx2"/>
                </a:solidFill>
              </a:rPr>
              <a:t>Pre-Award</a:t>
            </a:r>
            <a:endParaRPr lang="en-US" sz="4000"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fontScale="92500"/>
          </a:bodyPr>
          <a:lstStyle/>
          <a:p>
            <a:pPr marL="0" indent="0">
              <a:spcAft>
                <a:spcPts val="600"/>
              </a:spcAft>
              <a:buNone/>
            </a:pPr>
            <a:r>
              <a:rPr lang="en-US" dirty="0" smtClean="0">
                <a:solidFill>
                  <a:schemeClr val="tx2"/>
                </a:solidFill>
              </a:rPr>
              <a:t>Professor Gator from Computer Engineering asks for your help in applying for a subcontract from War Radar Corp. (WRC) to work on improved radar techniques for military surveillance and detection systems. The prime </a:t>
            </a:r>
            <a:r>
              <a:rPr lang="en-US" dirty="0">
                <a:solidFill>
                  <a:schemeClr val="tx2"/>
                </a:solidFill>
              </a:rPr>
              <a:t>s</a:t>
            </a:r>
            <a:r>
              <a:rPr lang="en-US" dirty="0" smtClean="0">
                <a:solidFill>
                  <a:schemeClr val="tx2"/>
                </a:solidFill>
              </a:rPr>
              <a:t>ponsor is the U.S. Army.</a:t>
            </a:r>
          </a:p>
          <a:p>
            <a:pPr marL="0" indent="0">
              <a:spcAft>
                <a:spcPts val="600"/>
              </a:spcAft>
              <a:buNone/>
            </a:pPr>
            <a:r>
              <a:rPr lang="en-US" dirty="0" smtClean="0">
                <a:solidFill>
                  <a:schemeClr val="tx2"/>
                </a:solidFill>
              </a:rPr>
              <a:t>In reviewing the STTR solicitation, you find the following language:</a:t>
            </a:r>
          </a:p>
          <a:p>
            <a:pPr marL="0" indent="0" algn="just">
              <a:spcAft>
                <a:spcPts val="600"/>
              </a:spcAft>
              <a:buNone/>
            </a:pPr>
            <a:r>
              <a:rPr lang="en-US" b="1" dirty="0">
                <a:solidFill>
                  <a:schemeClr val="tx2"/>
                </a:solidFill>
              </a:rPr>
              <a:t>The technology within this topic is restricted under the International Traffic in Arms </a:t>
            </a:r>
            <a:r>
              <a:rPr lang="en-US" b="1" dirty="0" smtClean="0">
                <a:solidFill>
                  <a:schemeClr val="tx2"/>
                </a:solidFill>
              </a:rPr>
              <a:t>Regulation </a:t>
            </a:r>
            <a:r>
              <a:rPr lang="en-US" b="1" dirty="0">
                <a:solidFill>
                  <a:schemeClr val="tx2"/>
                </a:solidFill>
              </a:rPr>
              <a:t>(ITAR), which controls the export and import of defense-related material and services. Offerors must disclose any proposed use of foreign nationals, their country of origin, and what tasks each would accomplish in the statement of work in accordance with section 5.4.c.(8) of the solicitation.</a:t>
            </a:r>
            <a:endParaRPr lang="en-US" b="1" dirty="0" smtClean="0">
              <a:solidFill>
                <a:schemeClr val="tx2"/>
              </a:solidFill>
            </a:endParaRPr>
          </a:p>
          <a:p>
            <a:pPr marL="0" indent="0">
              <a:spcAft>
                <a:spcPts val="600"/>
              </a:spcAft>
              <a:buNone/>
            </a:pPr>
            <a:endParaRPr lang="en-US" sz="40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186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cap="small" dirty="0" smtClean="0">
                <a:solidFill>
                  <a:schemeClr val="tx2"/>
                </a:solidFill>
              </a:rPr>
              <a:t>Case Study </a:t>
            </a:r>
            <a:r>
              <a:rPr lang="en-US" sz="4000" cap="small" dirty="0">
                <a:solidFill>
                  <a:schemeClr val="tx2"/>
                </a:solidFill>
              </a:rPr>
              <a:t>– </a:t>
            </a:r>
            <a:r>
              <a:rPr lang="en-US" sz="4000" dirty="0">
                <a:solidFill>
                  <a:schemeClr val="tx2"/>
                </a:solidFill>
              </a:rPr>
              <a:t>Pre-Award</a:t>
            </a:r>
            <a:endParaRPr lang="en-US" sz="4000" cap="small"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lnSpcReduction="10000"/>
          </a:bodyPr>
          <a:lstStyle/>
          <a:p>
            <a:pPr>
              <a:spcAft>
                <a:spcPts val="600"/>
              </a:spcAft>
              <a:buFont typeface="Arial" panose="020B0604020202020204" pitchFamily="34" charset="0"/>
              <a:buChar char="•"/>
            </a:pPr>
            <a:r>
              <a:rPr lang="en-US" sz="4000" dirty="0" smtClean="0">
                <a:solidFill>
                  <a:schemeClr val="tx2"/>
                </a:solidFill>
              </a:rPr>
              <a:t>What else should you look for in the proposal?</a:t>
            </a:r>
          </a:p>
          <a:p>
            <a:pPr lvl="1">
              <a:spcAft>
                <a:spcPts val="600"/>
              </a:spcAft>
              <a:buFont typeface="Courier New" panose="02070309020205020404" pitchFamily="49" charset="0"/>
              <a:buChar char="o"/>
            </a:pPr>
            <a:r>
              <a:rPr lang="en-US" sz="3600" dirty="0" smtClean="0">
                <a:solidFill>
                  <a:schemeClr val="tx2"/>
                </a:solidFill>
              </a:rPr>
              <a:t> Foreign nationals participating</a:t>
            </a:r>
          </a:p>
          <a:p>
            <a:pPr lvl="1">
              <a:spcAft>
                <a:spcPts val="600"/>
              </a:spcAft>
              <a:buFont typeface="Courier New" panose="02070309020205020404" pitchFamily="49" charset="0"/>
              <a:buChar char="o"/>
            </a:pPr>
            <a:r>
              <a:rPr lang="en-US" sz="3600" dirty="0">
                <a:solidFill>
                  <a:schemeClr val="tx2"/>
                </a:solidFill>
              </a:rPr>
              <a:t> </a:t>
            </a:r>
            <a:r>
              <a:rPr lang="en-US" sz="3600" dirty="0" smtClean="0">
                <a:solidFill>
                  <a:schemeClr val="tx2"/>
                </a:solidFill>
              </a:rPr>
              <a:t>International travel</a:t>
            </a:r>
          </a:p>
          <a:p>
            <a:pPr lvl="1">
              <a:spcAft>
                <a:spcPts val="600"/>
              </a:spcAft>
              <a:buFont typeface="Courier New" panose="02070309020205020404" pitchFamily="49" charset="0"/>
              <a:buChar char="o"/>
            </a:pPr>
            <a:r>
              <a:rPr lang="en-US" sz="3600" dirty="0">
                <a:solidFill>
                  <a:schemeClr val="tx2"/>
                </a:solidFill>
              </a:rPr>
              <a:t> </a:t>
            </a:r>
            <a:r>
              <a:rPr lang="en-US" sz="3600" dirty="0" smtClean="0">
                <a:solidFill>
                  <a:schemeClr val="tx2"/>
                </a:solidFill>
              </a:rPr>
              <a:t>Equipment purchases or shipments </a:t>
            </a:r>
          </a:p>
          <a:p>
            <a:pPr>
              <a:spcAft>
                <a:spcPts val="600"/>
              </a:spcAft>
              <a:buFont typeface="Arial" panose="020B0604020202020204" pitchFamily="34" charset="0"/>
              <a:buChar char="•"/>
            </a:pPr>
            <a:r>
              <a:rPr lang="en-US" sz="4000" dirty="0" smtClean="0">
                <a:solidFill>
                  <a:schemeClr val="tx2"/>
                </a:solidFill>
              </a:rPr>
              <a:t> What should you tell the PI?</a:t>
            </a:r>
          </a:p>
          <a:p>
            <a:pPr lvl="1">
              <a:spcAft>
                <a:spcPts val="600"/>
              </a:spcAft>
              <a:buFont typeface="Courier New" panose="02070309020205020404" pitchFamily="49" charset="0"/>
              <a:buChar char="o"/>
            </a:pPr>
            <a:r>
              <a:rPr lang="en-US" sz="3600" dirty="0" smtClean="0">
                <a:solidFill>
                  <a:schemeClr val="tx2"/>
                </a:solidFill>
              </a:rPr>
              <a:t> Budget for additional IT security needs</a:t>
            </a:r>
          </a:p>
          <a:p>
            <a:pPr lvl="1">
              <a:spcAft>
                <a:spcPts val="600"/>
              </a:spcAft>
              <a:buFont typeface="Courier New" panose="02070309020205020404" pitchFamily="49" charset="0"/>
              <a:buChar char="o"/>
            </a:pPr>
            <a:r>
              <a:rPr lang="en-US" sz="3600" dirty="0">
                <a:solidFill>
                  <a:schemeClr val="tx2"/>
                </a:solidFill>
              </a:rPr>
              <a:t> </a:t>
            </a:r>
            <a:r>
              <a:rPr lang="en-US" sz="3600" dirty="0" smtClean="0">
                <a:solidFill>
                  <a:schemeClr val="tx2"/>
                </a:solidFill>
              </a:rPr>
              <a:t>Consult with Research Compliance</a:t>
            </a:r>
            <a:endParaRPr lang="en-US" sz="36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053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Online Attendees</a:t>
            </a:r>
            <a:endParaRPr lang="en-US" sz="4000" dirty="0">
              <a:solidFill>
                <a:schemeClr val="tx2"/>
              </a:solidFill>
            </a:endParaRPr>
          </a:p>
        </p:txBody>
      </p:sp>
      <p:sp>
        <p:nvSpPr>
          <p:cNvPr id="14" name="Content Placeholder 13"/>
          <p:cNvSpPr>
            <a:spLocks noGrp="1"/>
          </p:cNvSpPr>
          <p:nvPr>
            <p:ph idx="1"/>
          </p:nvPr>
        </p:nvSpPr>
        <p:spPr>
          <a:xfrm>
            <a:off x="1593436" y="1600200"/>
            <a:ext cx="10139776" cy="4572000"/>
          </a:xfrm>
        </p:spPr>
        <p:txBody>
          <a:bodyPr/>
          <a:lstStyle/>
          <a:p>
            <a:pPr marL="0" indent="0">
              <a:spcAft>
                <a:spcPts val="600"/>
              </a:spcAft>
              <a:buNone/>
            </a:pPr>
            <a:endParaRPr lang="en-US" sz="4000" dirty="0" smtClean="0">
              <a:solidFill>
                <a:schemeClr val="tx2"/>
              </a:solidFill>
            </a:endParaRPr>
          </a:p>
          <a:p>
            <a:pPr marL="0" indent="0">
              <a:spcAft>
                <a:spcPts val="600"/>
              </a:spcAft>
              <a:buNone/>
            </a:pPr>
            <a:endParaRPr lang="en-US" sz="4000" dirty="0">
              <a:solidFill>
                <a:schemeClr val="tx2"/>
              </a:solidFill>
            </a:endParaRPr>
          </a:p>
          <a:p>
            <a:pPr marL="0" indent="0">
              <a:spcAft>
                <a:spcPts val="600"/>
              </a:spcAft>
              <a:buNone/>
            </a:pPr>
            <a:r>
              <a:rPr lang="en-US" sz="4000" dirty="0" smtClean="0">
                <a:solidFill>
                  <a:schemeClr val="tx2"/>
                </a:solidFill>
              </a:rPr>
              <a:t>To ask a question at today’s meeting,</a:t>
            </a:r>
          </a:p>
          <a:p>
            <a:pPr marL="0" indent="0">
              <a:spcAft>
                <a:spcPts val="600"/>
              </a:spcAft>
              <a:buNone/>
            </a:pPr>
            <a:r>
              <a:rPr lang="en-US" sz="4000" dirty="0" smtClean="0">
                <a:solidFill>
                  <a:schemeClr val="tx2"/>
                </a:solidFill>
              </a:rPr>
              <a:t>Email Steve Slater at </a:t>
            </a:r>
            <a:r>
              <a:rPr lang="en-US" sz="4000" u="sng" dirty="0" smtClean="0">
                <a:solidFill>
                  <a:schemeClr val="tx2"/>
                </a:solidFill>
              </a:rPr>
              <a:t>sslater@ufl.edu</a:t>
            </a:r>
            <a:endParaRPr lang="en-US" sz="4000" u="sng" dirty="0">
              <a:solidFill>
                <a:schemeClr val="tx2"/>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484" y="529969"/>
            <a:ext cx="4307528" cy="1832231"/>
          </a:xfrm>
          <a:prstGeom prst="rect">
            <a:avLst/>
          </a:prstGeom>
        </p:spPr>
      </p:pic>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cap="small" dirty="0" smtClean="0">
                <a:solidFill>
                  <a:schemeClr val="tx2"/>
                </a:solidFill>
              </a:rPr>
              <a:t>Case Study </a:t>
            </a:r>
            <a:r>
              <a:rPr lang="en-US" sz="4000" cap="small" dirty="0">
                <a:solidFill>
                  <a:schemeClr val="tx2"/>
                </a:solidFill>
              </a:rPr>
              <a:t>– </a:t>
            </a:r>
            <a:r>
              <a:rPr lang="en-US" sz="4000" dirty="0" smtClean="0">
                <a:solidFill>
                  <a:schemeClr val="tx2"/>
                </a:solidFill>
              </a:rPr>
              <a:t>Contracting</a:t>
            </a:r>
            <a:endParaRPr lang="en-US" sz="4000" cap="small"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a:bodyPr>
          <a:lstStyle/>
          <a:p>
            <a:pPr marL="0" indent="0">
              <a:spcAft>
                <a:spcPts val="600"/>
              </a:spcAft>
              <a:buNone/>
            </a:pPr>
            <a:r>
              <a:rPr lang="en-US" sz="3600" dirty="0" smtClean="0">
                <a:solidFill>
                  <a:schemeClr val="tx2"/>
                </a:solidFill>
              </a:rPr>
              <a:t>Great news: Prof. Gator got the WRC contract! You’re negotiating the contract with WRC, and you find the following terms:</a:t>
            </a:r>
          </a:p>
          <a:p>
            <a:pPr marL="0" indent="0">
              <a:spcAft>
                <a:spcPts val="600"/>
              </a:spcAft>
              <a:buNone/>
            </a:pPr>
            <a:r>
              <a:rPr lang="en-US" sz="2000" b="1" dirty="0" smtClean="0">
                <a:solidFill>
                  <a:schemeClr val="tx2"/>
                </a:solidFill>
              </a:rPr>
              <a:t>DFARS 252.204-7000 (Oct. 2016) – Disclosure of Information </a:t>
            </a:r>
          </a:p>
          <a:p>
            <a:pPr marL="0" indent="0">
              <a:spcBef>
                <a:spcPts val="0"/>
              </a:spcBef>
              <a:spcAft>
                <a:spcPts val="600"/>
              </a:spcAft>
              <a:buNone/>
            </a:pPr>
            <a:r>
              <a:rPr lang="en-US" sz="2000" b="1" dirty="0">
                <a:solidFill>
                  <a:schemeClr val="tx2"/>
                </a:solidFill>
              </a:rPr>
              <a:t>	</a:t>
            </a:r>
            <a:r>
              <a:rPr lang="en-US" sz="2000" b="1" dirty="0" smtClean="0">
                <a:solidFill>
                  <a:schemeClr val="tx2"/>
                </a:solidFill>
              </a:rPr>
              <a:t>UF cannot release any project information unless “the information results 	from or arises during the performance of a project that involves no covered 	defense information…and determined in writing by the contracting officer to 	be fundamental research….”</a:t>
            </a:r>
          </a:p>
          <a:p>
            <a:pPr marL="0" indent="0">
              <a:spcAft>
                <a:spcPts val="600"/>
              </a:spcAft>
              <a:buNone/>
            </a:pPr>
            <a:r>
              <a:rPr lang="en-US" sz="2000" b="1" dirty="0" smtClean="0">
                <a:solidFill>
                  <a:schemeClr val="tx2"/>
                </a:solidFill>
              </a:rPr>
              <a:t>Distribution Statement D – Distribution Authorized to the DoD and DoD Contractors Only</a:t>
            </a:r>
          </a:p>
          <a:p>
            <a:pPr marL="0" indent="0">
              <a:spcAft>
                <a:spcPts val="600"/>
              </a:spcAft>
              <a:buNone/>
            </a:pPr>
            <a:r>
              <a:rPr lang="en-US" sz="2000" b="1" dirty="0" smtClean="0">
                <a:solidFill>
                  <a:schemeClr val="tx2"/>
                </a:solidFill>
              </a:rPr>
              <a:t>“No foreign nationals may participate in this project without prior approval from the assigned U.S. Army contracting officer.”</a:t>
            </a:r>
            <a:endParaRPr lang="en-US" sz="2000" b="1"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271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cap="small" dirty="0" smtClean="0">
                <a:solidFill>
                  <a:schemeClr val="tx2"/>
                </a:solidFill>
              </a:rPr>
              <a:t>Case Study </a:t>
            </a:r>
            <a:r>
              <a:rPr lang="en-US" sz="4000" cap="small" dirty="0">
                <a:solidFill>
                  <a:schemeClr val="tx2"/>
                </a:solidFill>
              </a:rPr>
              <a:t>– </a:t>
            </a:r>
            <a:r>
              <a:rPr lang="en-US" sz="4000" dirty="0" smtClean="0">
                <a:solidFill>
                  <a:schemeClr val="tx2"/>
                </a:solidFill>
              </a:rPr>
              <a:t>Contracting</a:t>
            </a:r>
            <a:endParaRPr lang="en-US" sz="4000" cap="small"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lnSpcReduction="10000"/>
          </a:bodyPr>
          <a:lstStyle/>
          <a:p>
            <a:pPr>
              <a:spcAft>
                <a:spcPts val="600"/>
              </a:spcAft>
              <a:buFont typeface="Arial" panose="020B0604020202020204" pitchFamily="34" charset="0"/>
              <a:buChar char="•"/>
            </a:pPr>
            <a:r>
              <a:rPr lang="en-US" sz="3600" b="1" dirty="0" smtClean="0">
                <a:solidFill>
                  <a:schemeClr val="tx2"/>
                </a:solidFill>
              </a:rPr>
              <a:t>What red flags should you raise?</a:t>
            </a:r>
          </a:p>
          <a:p>
            <a:pPr lvl="1">
              <a:spcAft>
                <a:spcPts val="600"/>
              </a:spcAft>
              <a:buFont typeface="Courier New" panose="02070309020205020404" pitchFamily="49" charset="0"/>
              <a:buChar char="o"/>
            </a:pPr>
            <a:r>
              <a:rPr lang="en-US" sz="3200" dirty="0">
                <a:solidFill>
                  <a:schemeClr val="tx2"/>
                </a:solidFill>
              </a:rPr>
              <a:t> </a:t>
            </a:r>
            <a:r>
              <a:rPr lang="en-US" sz="3200" dirty="0" smtClean="0">
                <a:solidFill>
                  <a:schemeClr val="tx2"/>
                </a:solidFill>
              </a:rPr>
              <a:t>Military-related subject matter </a:t>
            </a:r>
          </a:p>
          <a:p>
            <a:pPr lvl="1">
              <a:spcAft>
                <a:spcPts val="600"/>
              </a:spcAft>
              <a:buFont typeface="Courier New" panose="02070309020205020404" pitchFamily="49" charset="0"/>
              <a:buChar char="o"/>
            </a:pPr>
            <a:r>
              <a:rPr lang="en-US" sz="3200" dirty="0">
                <a:solidFill>
                  <a:schemeClr val="tx2"/>
                </a:solidFill>
              </a:rPr>
              <a:t> </a:t>
            </a:r>
            <a:r>
              <a:rPr lang="en-US" sz="3200" dirty="0" smtClean="0">
                <a:solidFill>
                  <a:schemeClr val="tx2"/>
                </a:solidFill>
              </a:rPr>
              <a:t>DoD prime sponsor</a:t>
            </a:r>
            <a:endParaRPr lang="en-US" sz="2800" dirty="0" smtClean="0">
              <a:solidFill>
                <a:schemeClr val="tx2"/>
              </a:solidFill>
            </a:endParaRPr>
          </a:p>
          <a:p>
            <a:pPr lvl="1">
              <a:spcAft>
                <a:spcPts val="600"/>
              </a:spcAft>
              <a:buFont typeface="Courier New" panose="02070309020205020404" pitchFamily="49" charset="0"/>
              <a:buChar char="o"/>
            </a:pPr>
            <a:r>
              <a:rPr lang="en-US" sz="3200" dirty="0" smtClean="0">
                <a:solidFill>
                  <a:schemeClr val="tx2"/>
                </a:solidFill>
              </a:rPr>
              <a:t> Publication restrictions (7000 clause &amp; Distribution Statement D)</a:t>
            </a:r>
          </a:p>
          <a:p>
            <a:pPr lvl="1">
              <a:spcAft>
                <a:spcPts val="600"/>
              </a:spcAft>
              <a:buFont typeface="Courier New" panose="02070309020205020404" pitchFamily="49" charset="0"/>
              <a:buChar char="o"/>
            </a:pPr>
            <a:r>
              <a:rPr lang="en-US" sz="3200" dirty="0">
                <a:solidFill>
                  <a:schemeClr val="tx2"/>
                </a:solidFill>
              </a:rPr>
              <a:t> </a:t>
            </a:r>
            <a:r>
              <a:rPr lang="en-US" sz="3200" dirty="0" smtClean="0">
                <a:solidFill>
                  <a:schemeClr val="tx2"/>
                </a:solidFill>
              </a:rPr>
              <a:t>Foreign national restriction</a:t>
            </a:r>
          </a:p>
          <a:p>
            <a:pPr marL="365760" lvl="1" indent="0">
              <a:spcAft>
                <a:spcPts val="600"/>
              </a:spcAft>
              <a:buNone/>
            </a:pPr>
            <a:endParaRPr lang="en-US" sz="3200" dirty="0" smtClean="0">
              <a:solidFill>
                <a:schemeClr val="tx2"/>
              </a:solidFill>
            </a:endParaRPr>
          </a:p>
          <a:p>
            <a:pPr>
              <a:spcAft>
                <a:spcPts val="600"/>
              </a:spcAft>
              <a:buFont typeface="Arial" panose="020B0604020202020204" pitchFamily="34" charset="0"/>
              <a:buChar char="•"/>
            </a:pPr>
            <a:r>
              <a:rPr lang="en-US" sz="3600" b="1" dirty="0" smtClean="0">
                <a:solidFill>
                  <a:schemeClr val="tx2"/>
                </a:solidFill>
              </a:rPr>
              <a:t>There are a bunch of red flags! What now?</a:t>
            </a:r>
          </a:p>
          <a:p>
            <a:pPr lvl="1">
              <a:spcAft>
                <a:spcPts val="600"/>
              </a:spcAft>
              <a:buFont typeface="Courier New" panose="02070309020205020404" pitchFamily="49" charset="0"/>
              <a:buChar char="o"/>
            </a:pPr>
            <a:r>
              <a:rPr lang="en-US" sz="3200" dirty="0">
                <a:solidFill>
                  <a:schemeClr val="tx2"/>
                </a:solidFill>
              </a:rPr>
              <a:t> </a:t>
            </a:r>
            <a:r>
              <a:rPr lang="en-US" sz="3200" dirty="0" smtClean="0">
                <a:solidFill>
                  <a:schemeClr val="tx2"/>
                </a:solidFill>
              </a:rPr>
              <a:t>Send it to Research Compliance for review</a:t>
            </a:r>
            <a:endParaRPr lang="en-US" sz="32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544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cap="small" dirty="0" smtClean="0">
                <a:solidFill>
                  <a:schemeClr val="tx2"/>
                </a:solidFill>
              </a:rPr>
              <a:t>Case Study </a:t>
            </a:r>
            <a:r>
              <a:rPr lang="en-US" sz="4000" cap="small" dirty="0">
                <a:solidFill>
                  <a:schemeClr val="tx2"/>
                </a:solidFill>
              </a:rPr>
              <a:t>– </a:t>
            </a:r>
            <a:r>
              <a:rPr lang="en-US" sz="4000" dirty="0" smtClean="0">
                <a:solidFill>
                  <a:schemeClr val="tx2"/>
                </a:solidFill>
              </a:rPr>
              <a:t>EC Analysis</a:t>
            </a:r>
            <a:endParaRPr lang="en-US" sz="4000" cap="small"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a:bodyPr>
          <a:lstStyle/>
          <a:p>
            <a:pPr marL="0" indent="0">
              <a:spcAft>
                <a:spcPts val="600"/>
              </a:spcAft>
              <a:buNone/>
            </a:pPr>
            <a:r>
              <a:rPr lang="en-US" dirty="0" smtClean="0">
                <a:solidFill>
                  <a:schemeClr val="tx2"/>
                </a:solidFill>
              </a:rPr>
              <a:t>DRC reviewed the SOW and determined that the project is likely controlled by Category XI of the ITAR. But, Prof. Gator says that his work can’t be export controlled because “I’m only testing various algorithms that could have both military </a:t>
            </a:r>
            <a:r>
              <a:rPr lang="en-US" i="1" dirty="0" smtClean="0">
                <a:solidFill>
                  <a:schemeClr val="tx2"/>
                </a:solidFill>
              </a:rPr>
              <a:t>and </a:t>
            </a:r>
            <a:r>
              <a:rPr lang="en-US" dirty="0" smtClean="0">
                <a:solidFill>
                  <a:schemeClr val="tx2"/>
                </a:solidFill>
              </a:rPr>
              <a:t>non-military applications. This is an educational institution, for goodness’ sake! It’s basic science!”</a:t>
            </a:r>
          </a:p>
          <a:p>
            <a:pPr marL="0" indent="0">
              <a:spcBef>
                <a:spcPts val="600"/>
              </a:spcBef>
              <a:spcAft>
                <a:spcPts val="600"/>
              </a:spcAft>
              <a:buNone/>
            </a:pPr>
            <a:endParaRPr lang="en-US" sz="800" dirty="0">
              <a:solidFill>
                <a:schemeClr val="tx2"/>
              </a:solidFill>
            </a:endParaRPr>
          </a:p>
          <a:p>
            <a:pPr marL="0" indent="0">
              <a:spcBef>
                <a:spcPts val="600"/>
              </a:spcBef>
              <a:spcAft>
                <a:spcPts val="600"/>
              </a:spcAft>
              <a:buNone/>
            </a:pPr>
            <a:r>
              <a:rPr lang="en-US" b="1" dirty="0" smtClean="0">
                <a:solidFill>
                  <a:schemeClr val="tx2"/>
                </a:solidFill>
              </a:rPr>
              <a:t>Can we rely on the fundamental research exclusion in this case?</a:t>
            </a:r>
          </a:p>
          <a:p>
            <a:pPr lvl="1">
              <a:spcAft>
                <a:spcPts val="600"/>
              </a:spcAft>
              <a:buFont typeface="Arial" panose="020B0604020202020204" pitchFamily="34" charset="0"/>
              <a:buChar char="•"/>
            </a:pPr>
            <a:r>
              <a:rPr lang="en-US" dirty="0" smtClean="0">
                <a:solidFill>
                  <a:schemeClr val="tx2"/>
                </a:solidFill>
              </a:rPr>
              <a:t>No, the publication and foreign national restrictions prevent us from classifying Prof. Gator’s work as “fundamental research.”</a:t>
            </a:r>
            <a:endParaRPr lang="en-US"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449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cap="small" dirty="0" smtClean="0">
                <a:solidFill>
                  <a:schemeClr val="tx2"/>
                </a:solidFill>
              </a:rPr>
              <a:t>Case Study </a:t>
            </a:r>
            <a:r>
              <a:rPr lang="en-US" sz="4000" cap="small" dirty="0">
                <a:solidFill>
                  <a:schemeClr val="tx2"/>
                </a:solidFill>
              </a:rPr>
              <a:t>– </a:t>
            </a:r>
            <a:r>
              <a:rPr lang="en-US" sz="4000" dirty="0" smtClean="0">
                <a:solidFill>
                  <a:schemeClr val="tx2"/>
                </a:solidFill>
              </a:rPr>
              <a:t>Lab Staff</a:t>
            </a:r>
            <a:endParaRPr lang="en-US" sz="4000" cap="small"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fontScale="92500" lnSpcReduction="20000"/>
          </a:bodyPr>
          <a:lstStyle/>
          <a:p>
            <a:pPr marL="0" indent="0">
              <a:spcAft>
                <a:spcPts val="600"/>
              </a:spcAft>
              <a:buNone/>
            </a:pPr>
            <a:r>
              <a:rPr lang="en-US" sz="3200" dirty="0" smtClean="0">
                <a:solidFill>
                  <a:schemeClr val="tx2"/>
                </a:solidFill>
              </a:rPr>
              <a:t>DRC worked with Prof. Gator to set up a TCP and put the proper IT security measures in place. The project is entering the second phase, but Prof. Gator is too busy to finish it on his own. He asks you to help him hire a fabulous new post-doc that he met at a conference in France. The post-doc is a French national. </a:t>
            </a:r>
          </a:p>
          <a:p>
            <a:pPr marL="0" indent="0">
              <a:spcAft>
                <a:spcPts val="600"/>
              </a:spcAft>
              <a:buNone/>
            </a:pPr>
            <a:r>
              <a:rPr lang="en-US" sz="3200" b="1" dirty="0" smtClean="0">
                <a:solidFill>
                  <a:schemeClr val="tx2"/>
                </a:solidFill>
              </a:rPr>
              <a:t>What are the red flags? What would you do?</a:t>
            </a:r>
          </a:p>
          <a:p>
            <a:pPr>
              <a:spcAft>
                <a:spcPts val="600"/>
              </a:spcAft>
              <a:buFont typeface="Arial" panose="020B0604020202020204" pitchFamily="34" charset="0"/>
              <a:buChar char="•"/>
            </a:pPr>
            <a:r>
              <a:rPr lang="en-US" sz="3200" dirty="0" smtClean="0">
                <a:solidFill>
                  <a:schemeClr val="tx2"/>
                </a:solidFill>
              </a:rPr>
              <a:t>Contractual restriction; project is controlled</a:t>
            </a:r>
          </a:p>
          <a:p>
            <a:pPr>
              <a:spcAft>
                <a:spcPts val="600"/>
              </a:spcAft>
              <a:buFont typeface="Arial" panose="020B0604020202020204" pitchFamily="34" charset="0"/>
              <a:buChar char="•"/>
            </a:pPr>
            <a:r>
              <a:rPr lang="en-US" sz="3200" dirty="0" smtClean="0">
                <a:solidFill>
                  <a:schemeClr val="tx2"/>
                </a:solidFill>
              </a:rPr>
              <a:t>Remind PI of restrictions; refer to DRC</a:t>
            </a:r>
          </a:p>
          <a:p>
            <a:pPr>
              <a:spcAft>
                <a:spcPts val="600"/>
              </a:spcAft>
              <a:buFont typeface="Arial" panose="020B0604020202020204" pitchFamily="34" charset="0"/>
              <a:buChar char="•"/>
            </a:pPr>
            <a:r>
              <a:rPr lang="en-US" sz="3200" dirty="0" smtClean="0">
                <a:solidFill>
                  <a:schemeClr val="tx2"/>
                </a:solidFill>
              </a:rPr>
              <a:t>DRC/DSP determine if sponsor will allow FN participation with license from Dept. of State. If so, DRC will apply for license.</a:t>
            </a:r>
            <a:endParaRPr lang="en-US" sz="32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830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cap="small" dirty="0" smtClean="0">
                <a:solidFill>
                  <a:schemeClr val="tx2"/>
                </a:solidFill>
              </a:rPr>
              <a:t>Case Study </a:t>
            </a:r>
            <a:r>
              <a:rPr lang="en-US" sz="4000" cap="small" dirty="0">
                <a:solidFill>
                  <a:schemeClr val="tx2"/>
                </a:solidFill>
              </a:rPr>
              <a:t>– </a:t>
            </a:r>
            <a:r>
              <a:rPr lang="en-US" sz="4000" dirty="0" smtClean="0">
                <a:solidFill>
                  <a:schemeClr val="tx2"/>
                </a:solidFill>
              </a:rPr>
              <a:t>Visitors</a:t>
            </a:r>
            <a:endParaRPr lang="en-US" sz="4000" cap="small"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a:bodyPr>
          <a:lstStyle/>
          <a:p>
            <a:pPr marL="0" indent="0">
              <a:spcAft>
                <a:spcPts val="600"/>
              </a:spcAft>
              <a:buNone/>
            </a:pPr>
            <a:r>
              <a:rPr lang="en-US" dirty="0" smtClean="0">
                <a:solidFill>
                  <a:schemeClr val="tx2"/>
                </a:solidFill>
              </a:rPr>
              <a:t>Prof. Gator has been publishing like crazy and he’s gaining a lot of international exposure. A junior professor from Oxford University in England wants to spend six months working in Prof. Gator’s lab. Prof. Gator assures you that the Oxford professor will not work on any export controlled projects or have access to controlled data.</a:t>
            </a:r>
          </a:p>
          <a:p>
            <a:pPr marL="0" indent="0">
              <a:spcAft>
                <a:spcPts val="600"/>
              </a:spcAft>
              <a:buNone/>
            </a:pPr>
            <a:r>
              <a:rPr lang="en-US" b="1" dirty="0" smtClean="0">
                <a:solidFill>
                  <a:schemeClr val="tx2"/>
                </a:solidFill>
              </a:rPr>
              <a:t>What are the red flags? What would you do?</a:t>
            </a:r>
          </a:p>
          <a:p>
            <a:pPr>
              <a:spcAft>
                <a:spcPts val="600"/>
              </a:spcAft>
              <a:buFont typeface="Arial" panose="020B0604020202020204" pitchFamily="34" charset="0"/>
              <a:buChar char="•"/>
            </a:pPr>
            <a:r>
              <a:rPr lang="en-US" dirty="0" smtClean="0">
                <a:solidFill>
                  <a:schemeClr val="tx2"/>
                </a:solidFill>
              </a:rPr>
              <a:t>Embargoed country? </a:t>
            </a:r>
            <a:endParaRPr lang="en-US" dirty="0">
              <a:solidFill>
                <a:schemeClr val="tx2"/>
              </a:solidFill>
            </a:endParaRPr>
          </a:p>
          <a:p>
            <a:pPr>
              <a:spcAft>
                <a:spcPts val="600"/>
              </a:spcAft>
              <a:buFont typeface="Arial" panose="020B0604020202020204" pitchFamily="34" charset="0"/>
              <a:buChar char="•"/>
            </a:pPr>
            <a:r>
              <a:rPr lang="en-US" dirty="0" smtClean="0">
                <a:solidFill>
                  <a:schemeClr val="tx2"/>
                </a:solidFill>
              </a:rPr>
              <a:t>Refer to DRC for restricted party screening</a:t>
            </a:r>
          </a:p>
          <a:p>
            <a:pPr marL="0" indent="0">
              <a:spcAft>
                <a:spcPts val="600"/>
              </a:spcAft>
              <a:buNone/>
            </a:pPr>
            <a:endParaRPr lang="en-US" sz="3200" b="1" dirty="0" smtClean="0">
              <a:solidFill>
                <a:schemeClr val="tx2"/>
              </a:solidFill>
            </a:endParaRPr>
          </a:p>
          <a:p>
            <a:pPr marL="0" indent="0">
              <a:spcAft>
                <a:spcPts val="600"/>
              </a:spcAft>
              <a:buNone/>
            </a:pPr>
            <a:endParaRPr lang="en-US" sz="32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096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cap="small" dirty="0" smtClean="0">
                <a:solidFill>
                  <a:schemeClr val="tx2"/>
                </a:solidFill>
              </a:rPr>
              <a:t>Case Study </a:t>
            </a:r>
            <a:r>
              <a:rPr lang="en-US" sz="4000" cap="small" dirty="0">
                <a:solidFill>
                  <a:schemeClr val="tx2"/>
                </a:solidFill>
              </a:rPr>
              <a:t>– </a:t>
            </a:r>
            <a:r>
              <a:rPr lang="en-US" sz="4000" dirty="0" smtClean="0">
                <a:solidFill>
                  <a:schemeClr val="tx2"/>
                </a:solidFill>
              </a:rPr>
              <a:t>Travel</a:t>
            </a:r>
            <a:endParaRPr lang="en-US" sz="4000" cap="small"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fontScale="77500" lnSpcReduction="20000"/>
          </a:bodyPr>
          <a:lstStyle/>
          <a:p>
            <a:pPr marL="0" indent="0">
              <a:lnSpc>
                <a:spcPct val="120000"/>
              </a:lnSpc>
              <a:spcAft>
                <a:spcPts val="600"/>
              </a:spcAft>
              <a:buNone/>
            </a:pPr>
            <a:r>
              <a:rPr lang="en-US" dirty="0" smtClean="0">
                <a:solidFill>
                  <a:schemeClr val="tx2"/>
                </a:solidFill>
              </a:rPr>
              <a:t>Prof. Gator recently published a paper on wireless communication technologies for developing areas. Prof. Caiman from the University of Havana in Cuba is very interested in Prof. Gator’s paper and asked him to present the paper at an upcoming conference in Havana. Prof. Gator asked you to help him set up the travel and to find out if he can bring his laptop.</a:t>
            </a:r>
            <a:endParaRPr lang="en-US" dirty="0">
              <a:solidFill>
                <a:schemeClr val="tx2"/>
              </a:solidFill>
            </a:endParaRPr>
          </a:p>
          <a:p>
            <a:pPr marL="0" indent="0">
              <a:spcAft>
                <a:spcPts val="600"/>
              </a:spcAft>
              <a:buNone/>
            </a:pPr>
            <a:r>
              <a:rPr lang="en-US" b="1" dirty="0" smtClean="0">
                <a:solidFill>
                  <a:schemeClr val="tx2"/>
                </a:solidFill>
              </a:rPr>
              <a:t>What are the red flags? What would you do?</a:t>
            </a:r>
          </a:p>
          <a:p>
            <a:pPr>
              <a:lnSpc>
                <a:spcPct val="120000"/>
              </a:lnSpc>
              <a:spcAft>
                <a:spcPts val="600"/>
              </a:spcAft>
              <a:buFont typeface="Arial" panose="020B0604020202020204" pitchFamily="34" charset="0"/>
              <a:buChar char="•"/>
            </a:pPr>
            <a:r>
              <a:rPr lang="en-US" sz="2400" dirty="0" smtClean="0">
                <a:solidFill>
                  <a:schemeClr val="tx2"/>
                </a:solidFill>
              </a:rPr>
              <a:t>Cuba travel ok for professional research or meetings</a:t>
            </a:r>
          </a:p>
          <a:p>
            <a:pPr>
              <a:lnSpc>
                <a:spcPct val="120000"/>
              </a:lnSpc>
              <a:spcAft>
                <a:spcPts val="600"/>
              </a:spcAft>
              <a:buFont typeface="Arial" panose="020B0604020202020204" pitchFamily="34" charset="0"/>
              <a:buChar char="•"/>
            </a:pPr>
            <a:r>
              <a:rPr lang="en-US" sz="2400" dirty="0" smtClean="0">
                <a:solidFill>
                  <a:schemeClr val="tx2"/>
                </a:solidFill>
              </a:rPr>
              <a:t>Warn Prof. Gator to only discuss public information &amp; make sure his laptop doesn’t have any controlled data on it; refer to DRC, if needed</a:t>
            </a:r>
          </a:p>
          <a:p>
            <a:pPr>
              <a:lnSpc>
                <a:spcPct val="120000"/>
              </a:lnSpc>
              <a:spcAft>
                <a:spcPts val="600"/>
              </a:spcAft>
              <a:buFont typeface="Arial" panose="020B0604020202020204" pitchFamily="34" charset="0"/>
              <a:buChar char="•"/>
            </a:pPr>
            <a:r>
              <a:rPr lang="en-US" sz="2400" dirty="0" smtClean="0">
                <a:solidFill>
                  <a:schemeClr val="tx2"/>
                </a:solidFill>
              </a:rPr>
              <a:t>Advise Prof. Gator to register travel with UFIC and complete special Cuba certification</a:t>
            </a:r>
          </a:p>
          <a:p>
            <a:pPr>
              <a:lnSpc>
                <a:spcPct val="120000"/>
              </a:lnSpc>
              <a:spcAft>
                <a:spcPts val="600"/>
              </a:spcAft>
              <a:buFont typeface="Arial" panose="020B0604020202020204" pitchFamily="34" charset="0"/>
              <a:buChar char="•"/>
            </a:pPr>
            <a:r>
              <a:rPr lang="en-US" sz="2400" dirty="0" smtClean="0">
                <a:solidFill>
                  <a:schemeClr val="tx2"/>
                </a:solidFill>
              </a:rPr>
              <a:t>Advise Prof. Gator to review </a:t>
            </a:r>
            <a:r>
              <a:rPr lang="en-US" sz="2400" dirty="0">
                <a:solidFill>
                  <a:schemeClr val="tx2"/>
                </a:solidFill>
              </a:rPr>
              <a:t>DRC travel website: http://</a:t>
            </a:r>
            <a:r>
              <a:rPr lang="en-US" sz="2400" dirty="0" smtClean="0">
                <a:solidFill>
                  <a:schemeClr val="tx2"/>
                </a:solidFill>
              </a:rPr>
              <a:t>research.ufl.edu/faculty-and-staff/research-compliance/export-controls/international-travel/activies-with-cuba.html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endParaRPr lang="en-US" sz="4000" cap="small"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a:bodyPr>
          <a:lstStyle/>
          <a:p>
            <a:pPr marL="0" indent="0" algn="ctr">
              <a:spcAft>
                <a:spcPts val="600"/>
              </a:spcAft>
              <a:buNone/>
            </a:pPr>
            <a:r>
              <a:rPr lang="en-US" sz="3600" dirty="0" smtClean="0">
                <a:solidFill>
                  <a:schemeClr val="tx2"/>
                </a:solidFill>
              </a:rPr>
              <a:t>Questions?</a:t>
            </a:r>
          </a:p>
          <a:p>
            <a:pPr marL="0" indent="0" algn="ctr">
              <a:spcAft>
                <a:spcPts val="600"/>
              </a:spcAft>
              <a:buNone/>
            </a:pPr>
            <a:endParaRPr lang="en-US" sz="3600" dirty="0" smtClean="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res-srv-19cyq22.ad.ufl.edu\users$\terra7\Desktop\EC Com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588" y="2378825"/>
            <a:ext cx="7696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043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8812" y="2209801"/>
            <a:ext cx="7558888" cy="1752600"/>
          </a:xfrm>
        </p:spPr>
        <p:txBody>
          <a:bodyPr/>
          <a:lstStyle/>
          <a:p>
            <a:pPr>
              <a:lnSpc>
                <a:spcPct val="100000"/>
              </a:lnSpc>
              <a:spcAft>
                <a:spcPts val="1200"/>
              </a:spcAft>
            </a:pPr>
            <a:r>
              <a:rPr lang="en-US" sz="6000" dirty="0" smtClean="0">
                <a:solidFill>
                  <a:schemeClr val="tx2"/>
                </a:solidFill>
              </a:rPr>
              <a:t>Thank you!</a:t>
            </a:r>
            <a:endParaRPr lang="en-US" sz="6000" dirty="0">
              <a:solidFill>
                <a:schemeClr val="tx2"/>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812" y="529970"/>
            <a:ext cx="3124200" cy="1328896"/>
          </a:xfrm>
          <a:prstGeom prst="rect">
            <a:avLst/>
          </a:prstGeom>
        </p:spPr>
      </p:pic>
    </p:spTree>
    <p:extLst>
      <p:ext uri="{BB962C8B-B14F-4D97-AF65-F5344CB8AC3E}">
        <p14:creationId xmlns:p14="http://schemas.microsoft.com/office/powerpoint/2010/main" val="3853888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endParaRPr lang="en-US" sz="4000"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a:bodyPr>
          <a:lstStyle/>
          <a:p>
            <a:pPr marL="0" indent="0" algn="ctr">
              <a:spcAft>
                <a:spcPts val="600"/>
              </a:spcAft>
              <a:buNone/>
            </a:pPr>
            <a:endParaRPr lang="en-US" sz="4000" dirty="0" smtClean="0">
              <a:solidFill>
                <a:schemeClr val="tx2"/>
              </a:solidFill>
            </a:endParaRPr>
          </a:p>
          <a:p>
            <a:pPr marL="0" indent="0" algn="ctr">
              <a:spcAft>
                <a:spcPts val="600"/>
              </a:spcAft>
              <a:buNone/>
            </a:pPr>
            <a:r>
              <a:rPr lang="en-US" sz="4400" b="1" dirty="0" smtClean="0">
                <a:solidFill>
                  <a:schemeClr val="tx2"/>
                </a:solidFill>
              </a:rPr>
              <a:t>Export Control Compliance</a:t>
            </a:r>
          </a:p>
          <a:p>
            <a:pPr marL="0" indent="0" algn="ctr">
              <a:spcAft>
                <a:spcPts val="600"/>
              </a:spcAft>
              <a:buNone/>
            </a:pPr>
            <a:r>
              <a:rPr lang="en-US" sz="4400" b="1" dirty="0" smtClean="0">
                <a:solidFill>
                  <a:schemeClr val="tx2"/>
                </a:solidFill>
              </a:rPr>
              <a:t>for Research Administrators</a:t>
            </a:r>
          </a:p>
          <a:p>
            <a:pPr marL="0" indent="0" algn="ctr">
              <a:spcAft>
                <a:spcPts val="600"/>
              </a:spcAft>
              <a:buNone/>
            </a:pPr>
            <a:endParaRPr lang="en-US" dirty="0">
              <a:solidFill>
                <a:schemeClr val="tx2"/>
              </a:solidFill>
            </a:endParaRPr>
          </a:p>
          <a:p>
            <a:pPr marL="0" indent="0" algn="ctr">
              <a:spcBef>
                <a:spcPts val="600"/>
              </a:spcBef>
              <a:spcAft>
                <a:spcPts val="600"/>
              </a:spcAft>
              <a:buNone/>
            </a:pPr>
            <a:r>
              <a:rPr lang="en-US" sz="3600" dirty="0" smtClean="0">
                <a:solidFill>
                  <a:schemeClr val="tx2"/>
                </a:solidFill>
              </a:rPr>
              <a:t>Terra DuBois</a:t>
            </a:r>
          </a:p>
          <a:p>
            <a:pPr marL="0" indent="0" algn="ctr">
              <a:spcBef>
                <a:spcPts val="600"/>
              </a:spcBef>
              <a:spcAft>
                <a:spcPts val="600"/>
              </a:spcAft>
              <a:buNone/>
            </a:pPr>
            <a:r>
              <a:rPr lang="en-US" dirty="0" smtClean="0">
                <a:solidFill>
                  <a:schemeClr val="tx2"/>
                </a:solidFill>
              </a:rPr>
              <a:t>Assistant Director of Research Compliance</a:t>
            </a:r>
          </a:p>
          <a:p>
            <a:pPr marL="0" indent="0" algn="ctr">
              <a:spcBef>
                <a:spcPts val="600"/>
              </a:spcBef>
              <a:spcAft>
                <a:spcPts val="600"/>
              </a:spcAft>
              <a:buNone/>
            </a:pPr>
            <a:r>
              <a:rPr lang="en-US" dirty="0" smtClean="0">
                <a:solidFill>
                  <a:schemeClr val="tx2"/>
                </a:solidFill>
              </a:rPr>
              <a:t>352-392-9174 - compliance@research.ufl.edu </a:t>
            </a:r>
          </a:p>
          <a:p>
            <a:pPr marL="0" indent="0" algn="ctr">
              <a:spcAft>
                <a:spcPts val="600"/>
              </a:spcAft>
              <a:buNone/>
            </a:pPr>
            <a:endParaRPr lang="en-US" sz="4000"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54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What We’ll Cover Today</a:t>
            </a:r>
            <a:endParaRPr lang="en-US" sz="4000"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a:bodyPr>
          <a:lstStyle/>
          <a:p>
            <a:pPr>
              <a:spcAft>
                <a:spcPts val="600"/>
              </a:spcAft>
            </a:pPr>
            <a:r>
              <a:rPr lang="en-US" sz="4000" dirty="0" smtClean="0">
                <a:solidFill>
                  <a:schemeClr val="tx2"/>
                </a:solidFill>
              </a:rPr>
              <a:t>Export Controls Defined</a:t>
            </a:r>
          </a:p>
          <a:p>
            <a:pPr>
              <a:spcAft>
                <a:spcPts val="600"/>
              </a:spcAft>
            </a:pPr>
            <a:r>
              <a:rPr lang="en-US" sz="4000" dirty="0" smtClean="0">
                <a:solidFill>
                  <a:schemeClr val="tx2"/>
                </a:solidFill>
              </a:rPr>
              <a:t>Export Compliance at UF</a:t>
            </a:r>
          </a:p>
          <a:p>
            <a:pPr>
              <a:spcAft>
                <a:spcPts val="600"/>
              </a:spcAft>
            </a:pPr>
            <a:r>
              <a:rPr lang="en-US" sz="4000" dirty="0" smtClean="0">
                <a:solidFill>
                  <a:schemeClr val="tx2"/>
                </a:solidFill>
              </a:rPr>
              <a:t>Red Flags</a:t>
            </a:r>
          </a:p>
          <a:p>
            <a:pPr>
              <a:spcAft>
                <a:spcPts val="600"/>
              </a:spcAft>
            </a:pPr>
            <a:r>
              <a:rPr lang="en-US" sz="4000" dirty="0" smtClean="0">
                <a:solidFill>
                  <a:schemeClr val="tx2"/>
                </a:solidFill>
              </a:rPr>
              <a:t>International Travel and Visitors</a:t>
            </a:r>
          </a:p>
          <a:p>
            <a:pPr>
              <a:spcAft>
                <a:spcPts val="600"/>
              </a:spcAft>
            </a:pPr>
            <a:r>
              <a:rPr lang="en-US" sz="4000" dirty="0" smtClean="0">
                <a:solidFill>
                  <a:schemeClr val="tx2"/>
                </a:solidFill>
              </a:rPr>
              <a:t>Case Study and Discussion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44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What are Export Controls?</a:t>
            </a:r>
            <a:endParaRPr lang="en-US" sz="4000"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a:bodyPr>
          <a:lstStyle/>
          <a:p>
            <a:pPr marL="342900" lvl="0" indent="-342900" fontAlgn="base">
              <a:lnSpc>
                <a:spcPct val="100000"/>
              </a:lnSpc>
              <a:spcBef>
                <a:spcPct val="20000"/>
              </a:spcBef>
              <a:spcAft>
                <a:spcPct val="0"/>
              </a:spcAft>
              <a:buFont typeface="Arial" charset="0"/>
              <a:buChar char="•"/>
            </a:pPr>
            <a:r>
              <a:rPr lang="en-US" sz="3200" dirty="0">
                <a:solidFill>
                  <a:prstClr val="black"/>
                </a:solidFill>
              </a:rPr>
              <a:t>Laws that control and restrict the release of equipment, chemical and biological materials, information, technical data, software, source code, and services to foreign persons or countries.</a:t>
            </a:r>
          </a:p>
          <a:p>
            <a:pPr marL="0" lvl="0" indent="0" fontAlgn="base">
              <a:lnSpc>
                <a:spcPct val="100000"/>
              </a:lnSpc>
              <a:spcBef>
                <a:spcPct val="20000"/>
              </a:spcBef>
              <a:spcAft>
                <a:spcPct val="0"/>
              </a:spcAft>
              <a:buNone/>
            </a:pPr>
            <a:endParaRPr lang="en-US" sz="1000" dirty="0" smtClean="0">
              <a:solidFill>
                <a:prstClr val="black"/>
              </a:solidFill>
            </a:endParaRPr>
          </a:p>
          <a:p>
            <a:pPr marL="0" lvl="0" indent="0" fontAlgn="base">
              <a:lnSpc>
                <a:spcPct val="100000"/>
              </a:lnSpc>
              <a:spcBef>
                <a:spcPct val="20000"/>
              </a:spcBef>
              <a:spcAft>
                <a:spcPct val="0"/>
              </a:spcAft>
              <a:buNone/>
            </a:pPr>
            <a:endParaRPr lang="en-US" sz="1000" dirty="0">
              <a:solidFill>
                <a:prstClr val="black"/>
              </a:solidFill>
            </a:endParaRPr>
          </a:p>
          <a:p>
            <a:pPr marL="0" lvl="0" indent="0" fontAlgn="base">
              <a:lnSpc>
                <a:spcPct val="100000"/>
              </a:lnSpc>
              <a:spcBef>
                <a:spcPct val="20000"/>
              </a:spcBef>
              <a:spcAft>
                <a:spcPct val="0"/>
              </a:spcAft>
              <a:buNone/>
            </a:pPr>
            <a:endParaRPr lang="en-US" sz="1000" dirty="0">
              <a:solidFill>
                <a:prstClr val="black"/>
              </a:solidFill>
            </a:endParaRPr>
          </a:p>
          <a:p>
            <a:pPr marL="342900" lvl="0" indent="-342900" fontAlgn="base">
              <a:lnSpc>
                <a:spcPct val="100000"/>
              </a:lnSpc>
              <a:spcBef>
                <a:spcPct val="20000"/>
              </a:spcBef>
              <a:spcAft>
                <a:spcPct val="0"/>
              </a:spcAft>
              <a:buFont typeface="Arial" charset="0"/>
              <a:buChar char="•"/>
            </a:pPr>
            <a:r>
              <a:rPr lang="en-US" sz="3200" dirty="0">
                <a:solidFill>
                  <a:prstClr val="black"/>
                </a:solidFill>
              </a:rPr>
              <a:t>Purpose of restrictions is to protect U.S. national security and promote U.S. foreign policy, anti-terrorism, and non-proliferation interests.</a:t>
            </a:r>
          </a:p>
          <a:p>
            <a:pPr marL="0" indent="0">
              <a:spcAft>
                <a:spcPts val="600"/>
              </a:spcAft>
              <a:buNone/>
            </a:pPr>
            <a:endParaRPr lang="en-US" sz="4000" dirty="0" smtClean="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036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Applicable Regulations</a:t>
            </a:r>
            <a:endParaRPr lang="en-US" sz="4000"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lnSpcReduction="10000"/>
          </a:bodyPr>
          <a:lstStyle/>
          <a:p>
            <a:pPr marL="342900" lvl="0" indent="-342900" fontAlgn="base">
              <a:lnSpc>
                <a:spcPct val="100000"/>
              </a:lnSpc>
              <a:spcBef>
                <a:spcPct val="20000"/>
              </a:spcBef>
              <a:spcAft>
                <a:spcPct val="0"/>
              </a:spcAft>
              <a:buFont typeface="Arial" charset="0"/>
              <a:buChar char="•"/>
            </a:pPr>
            <a:r>
              <a:rPr lang="en-US" sz="2400" dirty="0">
                <a:solidFill>
                  <a:srgbClr val="1F497D"/>
                </a:solidFill>
              </a:rPr>
              <a:t>International Traffic in Arms Regulations (ITAR)</a:t>
            </a:r>
          </a:p>
          <a:p>
            <a:pPr marL="742950" lvl="1" indent="-285750" fontAlgn="base">
              <a:lnSpc>
                <a:spcPct val="100000"/>
              </a:lnSpc>
              <a:spcBef>
                <a:spcPct val="20000"/>
              </a:spcBef>
              <a:spcAft>
                <a:spcPct val="0"/>
              </a:spcAft>
              <a:buFont typeface="Arial" charset="0"/>
              <a:buChar char="–"/>
            </a:pPr>
            <a:r>
              <a:rPr lang="en-US" dirty="0">
                <a:solidFill>
                  <a:prstClr val="black"/>
                </a:solidFill>
              </a:rPr>
              <a:t>Administered by the Department of State</a:t>
            </a:r>
          </a:p>
          <a:p>
            <a:pPr marL="742950" lvl="1" indent="-285750" fontAlgn="base">
              <a:lnSpc>
                <a:spcPct val="100000"/>
              </a:lnSpc>
              <a:spcBef>
                <a:spcPct val="20000"/>
              </a:spcBef>
              <a:spcAft>
                <a:spcPct val="0"/>
              </a:spcAft>
              <a:buFont typeface="Arial" charset="0"/>
              <a:buChar char="–"/>
            </a:pPr>
            <a:r>
              <a:rPr lang="en-US" dirty="0">
                <a:solidFill>
                  <a:prstClr val="black"/>
                </a:solidFill>
              </a:rPr>
              <a:t>Control technologies with military and space applications</a:t>
            </a:r>
          </a:p>
          <a:p>
            <a:pPr marL="342900" lvl="0" indent="-342900" fontAlgn="base">
              <a:lnSpc>
                <a:spcPct val="100000"/>
              </a:lnSpc>
              <a:spcBef>
                <a:spcPct val="20000"/>
              </a:spcBef>
              <a:spcAft>
                <a:spcPct val="0"/>
              </a:spcAft>
              <a:buFont typeface="Arial" charset="0"/>
              <a:buChar char="•"/>
            </a:pPr>
            <a:r>
              <a:rPr lang="en-US" sz="2400" dirty="0">
                <a:solidFill>
                  <a:srgbClr val="1F497D"/>
                </a:solidFill>
              </a:rPr>
              <a:t>Export Administration Regulations (EAR)</a:t>
            </a:r>
          </a:p>
          <a:p>
            <a:pPr marL="742950" lvl="1" indent="-285750" fontAlgn="base">
              <a:lnSpc>
                <a:spcPct val="100000"/>
              </a:lnSpc>
              <a:spcBef>
                <a:spcPct val="20000"/>
              </a:spcBef>
              <a:spcAft>
                <a:spcPct val="0"/>
              </a:spcAft>
              <a:buFont typeface="Arial" charset="0"/>
              <a:buChar char="–"/>
            </a:pPr>
            <a:r>
              <a:rPr lang="en-US" dirty="0">
                <a:solidFill>
                  <a:prstClr val="black"/>
                </a:solidFill>
              </a:rPr>
              <a:t>Administered by the Department of Commerce</a:t>
            </a:r>
          </a:p>
          <a:p>
            <a:pPr marL="742950" lvl="1" indent="-285750" fontAlgn="base">
              <a:lnSpc>
                <a:spcPct val="100000"/>
              </a:lnSpc>
              <a:spcBef>
                <a:spcPct val="20000"/>
              </a:spcBef>
              <a:spcAft>
                <a:spcPct val="0"/>
              </a:spcAft>
              <a:buFont typeface="Arial" charset="0"/>
              <a:buChar char="–"/>
            </a:pPr>
            <a:r>
              <a:rPr lang="en-US" dirty="0">
                <a:solidFill>
                  <a:prstClr val="black"/>
                </a:solidFill>
              </a:rPr>
              <a:t>Control civil and dual-use (both military and civilian applications) technologies</a:t>
            </a:r>
          </a:p>
          <a:p>
            <a:pPr marL="342900" lvl="0" indent="-342900" fontAlgn="base">
              <a:lnSpc>
                <a:spcPct val="100000"/>
              </a:lnSpc>
              <a:spcBef>
                <a:spcPct val="20000"/>
              </a:spcBef>
              <a:spcAft>
                <a:spcPct val="0"/>
              </a:spcAft>
              <a:buFont typeface="Arial" charset="0"/>
              <a:buChar char="•"/>
            </a:pPr>
            <a:r>
              <a:rPr lang="en-US" sz="2400" dirty="0">
                <a:solidFill>
                  <a:srgbClr val="1F497D"/>
                </a:solidFill>
              </a:rPr>
              <a:t>OFAC Regulations</a:t>
            </a:r>
          </a:p>
          <a:p>
            <a:pPr marL="742950" lvl="1" indent="-285750" fontAlgn="base">
              <a:lnSpc>
                <a:spcPct val="100000"/>
              </a:lnSpc>
              <a:spcBef>
                <a:spcPct val="20000"/>
              </a:spcBef>
              <a:spcAft>
                <a:spcPct val="0"/>
              </a:spcAft>
              <a:buFont typeface="Arial" charset="0"/>
              <a:buChar char="–"/>
            </a:pPr>
            <a:r>
              <a:rPr lang="en-US" dirty="0">
                <a:solidFill>
                  <a:prstClr val="black"/>
                </a:solidFill>
              </a:rPr>
              <a:t>Administered by the Office of Foreign Assets Control (Department of Treasury)</a:t>
            </a:r>
          </a:p>
          <a:p>
            <a:pPr marL="742950" lvl="1" indent="-285750" fontAlgn="base">
              <a:lnSpc>
                <a:spcPct val="100000"/>
              </a:lnSpc>
              <a:spcBef>
                <a:spcPct val="20000"/>
              </a:spcBef>
              <a:spcAft>
                <a:spcPct val="0"/>
              </a:spcAft>
              <a:buFont typeface="Arial" charset="0"/>
              <a:buChar char="–"/>
            </a:pPr>
            <a:r>
              <a:rPr lang="en-US" dirty="0">
                <a:solidFill>
                  <a:prstClr val="black"/>
                </a:solidFill>
              </a:rPr>
              <a:t>Control fiscal and trade transactions, travel, and other activities with sanctioned countries</a:t>
            </a:r>
          </a:p>
          <a:p>
            <a:pPr marL="0" indent="0">
              <a:spcAft>
                <a:spcPts val="600"/>
              </a:spcAft>
              <a:buNone/>
            </a:pPr>
            <a:endParaRPr lang="en-US" sz="4000" dirty="0" smtClean="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474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Prohibited Activities</a:t>
            </a:r>
            <a:endParaRPr lang="en-US" sz="4000" dirty="0">
              <a:solidFill>
                <a:schemeClr val="tx2"/>
              </a:solidFill>
            </a:endParaRPr>
          </a:p>
        </p:txBody>
      </p:sp>
      <p:sp>
        <p:nvSpPr>
          <p:cNvPr id="14" name="Content Placeholder 13"/>
          <p:cNvSpPr>
            <a:spLocks noGrp="1"/>
          </p:cNvSpPr>
          <p:nvPr>
            <p:ph idx="1"/>
          </p:nvPr>
        </p:nvSpPr>
        <p:spPr>
          <a:xfrm>
            <a:off x="1593436" y="1600200"/>
            <a:ext cx="10139776" cy="5029200"/>
          </a:xfrm>
        </p:spPr>
        <p:txBody>
          <a:bodyPr>
            <a:normAutofit/>
          </a:bodyPr>
          <a:lstStyle/>
          <a:p>
            <a:pPr marL="342900" lvl="0" indent="-342900" fontAlgn="base">
              <a:lnSpc>
                <a:spcPct val="100000"/>
              </a:lnSpc>
              <a:spcBef>
                <a:spcPct val="20000"/>
              </a:spcBef>
              <a:spcAft>
                <a:spcPct val="0"/>
              </a:spcAft>
              <a:buFont typeface="Arial" charset="0"/>
              <a:buChar char="•"/>
            </a:pPr>
            <a:r>
              <a:rPr lang="en-US" u="sng" dirty="0">
                <a:solidFill>
                  <a:prstClr val="black"/>
                </a:solidFill>
              </a:rPr>
              <a:t>Export</a:t>
            </a:r>
            <a:r>
              <a:rPr lang="en-US" dirty="0">
                <a:solidFill>
                  <a:prstClr val="black"/>
                </a:solidFill>
              </a:rPr>
              <a:t> of </a:t>
            </a:r>
            <a:r>
              <a:rPr lang="en-US" u="sng" dirty="0">
                <a:solidFill>
                  <a:prstClr val="black"/>
                </a:solidFill>
              </a:rPr>
              <a:t>controlled</a:t>
            </a:r>
            <a:r>
              <a:rPr lang="en-US" dirty="0">
                <a:solidFill>
                  <a:prstClr val="black"/>
                </a:solidFill>
              </a:rPr>
              <a:t> goods, technology, or software/source code without a license or other authorization to </a:t>
            </a:r>
            <a:r>
              <a:rPr lang="en-US" u="sng" dirty="0">
                <a:solidFill>
                  <a:prstClr val="black"/>
                </a:solidFill>
              </a:rPr>
              <a:t>prohibited destinations, end-users, or end-uses</a:t>
            </a:r>
          </a:p>
          <a:p>
            <a:pPr marL="0" lvl="0" indent="0" fontAlgn="base">
              <a:lnSpc>
                <a:spcPct val="100000"/>
              </a:lnSpc>
              <a:spcBef>
                <a:spcPct val="20000"/>
              </a:spcBef>
              <a:spcAft>
                <a:spcPct val="0"/>
              </a:spcAft>
              <a:buNone/>
            </a:pPr>
            <a:endParaRPr lang="en-US" sz="1200" u="sng" dirty="0">
              <a:solidFill>
                <a:prstClr val="black"/>
              </a:solidFill>
            </a:endParaRPr>
          </a:p>
          <a:p>
            <a:pPr marL="342900" lvl="0" indent="-342900" fontAlgn="base">
              <a:lnSpc>
                <a:spcPct val="100000"/>
              </a:lnSpc>
              <a:spcBef>
                <a:spcPct val="20000"/>
              </a:spcBef>
              <a:spcAft>
                <a:spcPct val="0"/>
              </a:spcAft>
              <a:buFont typeface="Arial" charset="0"/>
              <a:buChar char="•"/>
            </a:pPr>
            <a:r>
              <a:rPr lang="en-US" dirty="0">
                <a:solidFill>
                  <a:prstClr val="black"/>
                </a:solidFill>
              </a:rPr>
              <a:t>Certain activities with, or some travel to, U.S. sanctioned </a:t>
            </a:r>
            <a:r>
              <a:rPr lang="en-US" dirty="0" smtClean="0">
                <a:solidFill>
                  <a:prstClr val="black"/>
                </a:solidFill>
              </a:rPr>
              <a:t>countries</a:t>
            </a:r>
          </a:p>
          <a:p>
            <a:pPr marL="0" lvl="0" indent="0" fontAlgn="base">
              <a:lnSpc>
                <a:spcPct val="100000"/>
              </a:lnSpc>
              <a:spcBef>
                <a:spcPct val="20000"/>
              </a:spcBef>
              <a:spcAft>
                <a:spcPct val="0"/>
              </a:spcAft>
              <a:buNone/>
            </a:pPr>
            <a:endParaRPr lang="en-US" dirty="0">
              <a:solidFill>
                <a:prstClr val="black"/>
              </a:solidFill>
              <a:latin typeface="Calibri"/>
            </a:endParaRPr>
          </a:p>
          <a:p>
            <a:pPr marL="457200" lvl="1" indent="0" fontAlgn="base">
              <a:lnSpc>
                <a:spcPct val="100000"/>
              </a:lnSpc>
              <a:spcBef>
                <a:spcPct val="20000"/>
              </a:spcBef>
              <a:spcAft>
                <a:spcPct val="0"/>
              </a:spcAft>
              <a:buNone/>
            </a:pPr>
            <a:endParaRPr lang="en-US" sz="2800" dirty="0">
              <a:solidFill>
                <a:prstClr val="black"/>
              </a:solidFill>
              <a:latin typeface="Calibri"/>
            </a:endParaRPr>
          </a:p>
          <a:p>
            <a:pPr marL="342900" lvl="0" indent="-342900" fontAlgn="base">
              <a:lnSpc>
                <a:spcPct val="100000"/>
              </a:lnSpc>
              <a:spcBef>
                <a:spcPct val="20000"/>
              </a:spcBef>
              <a:spcAft>
                <a:spcPct val="0"/>
              </a:spcAft>
              <a:buFont typeface="Arial" charset="0"/>
              <a:buChar char="•"/>
            </a:pPr>
            <a:endParaRPr lang="en-US" sz="3200" dirty="0">
              <a:solidFill>
                <a:prstClr val="black"/>
              </a:solidFill>
              <a:latin typeface="Calibri"/>
            </a:endParaRPr>
          </a:p>
          <a:p>
            <a:pPr marL="0" indent="0">
              <a:spcAft>
                <a:spcPts val="600"/>
              </a:spcAft>
              <a:buNone/>
            </a:pPr>
            <a:endParaRPr lang="en-US" sz="4000" dirty="0" smtClean="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676678685"/>
              </p:ext>
            </p:extLst>
          </p:nvPr>
        </p:nvGraphicFramePr>
        <p:xfrm>
          <a:off x="2284412" y="4343400"/>
          <a:ext cx="8001000" cy="1676400"/>
        </p:xfrm>
        <a:graphic>
          <a:graphicData uri="http://schemas.openxmlformats.org/drawingml/2006/table">
            <a:tbl>
              <a:tblPr firstRow="1" bandRow="1">
                <a:tableStyleId>{5C22544A-7EE6-4342-B048-85BDC9FD1C3A}</a:tableStyleId>
              </a:tblPr>
              <a:tblGrid>
                <a:gridCol w="4000500"/>
                <a:gridCol w="4000500"/>
              </a:tblGrid>
              <a:tr h="558800">
                <a:tc>
                  <a:txBody>
                    <a:bodyPr/>
                    <a:lstStyle/>
                    <a:p>
                      <a:pPr marL="285750" indent="-285750">
                        <a:buFont typeface="Wingdings" panose="05000000000000000000" pitchFamily="2" charset="2"/>
                        <a:buChar char="Ø"/>
                      </a:pPr>
                      <a:r>
                        <a:rPr lang="en-US" sz="2800" dirty="0" smtClean="0">
                          <a:solidFill>
                            <a:sysClr val="windowText" lastClr="000000"/>
                          </a:solidFill>
                          <a:latin typeface="+mn-lt"/>
                        </a:rPr>
                        <a:t>Cuba</a:t>
                      </a:r>
                      <a:endParaRPr lang="en-US" sz="2800" dirty="0">
                        <a:solidFill>
                          <a:sysClr val="windowText" lastClr="000000"/>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indent="-285750">
                        <a:buFont typeface="Wingdings" panose="05000000000000000000" pitchFamily="2" charset="2"/>
                        <a:buChar char="Ø"/>
                      </a:pPr>
                      <a:r>
                        <a:rPr lang="en-US" sz="2800" dirty="0" smtClean="0">
                          <a:solidFill>
                            <a:sysClr val="windowText" lastClr="000000"/>
                          </a:solidFill>
                          <a:latin typeface="+mn-lt"/>
                        </a:rPr>
                        <a:t>Iran</a:t>
                      </a:r>
                      <a:endParaRPr lang="en-US" sz="2800" dirty="0">
                        <a:solidFill>
                          <a:sysClr val="windowText" lastClr="000000"/>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558800">
                <a:tc>
                  <a:txBody>
                    <a:bodyPr/>
                    <a:lstStyle/>
                    <a:p>
                      <a:pPr marL="285750" indent="-285750">
                        <a:buFont typeface="Wingdings" panose="05000000000000000000" pitchFamily="2" charset="2"/>
                        <a:buChar char="Ø"/>
                      </a:pPr>
                      <a:r>
                        <a:rPr lang="en-US" sz="2800" dirty="0" smtClean="0">
                          <a:solidFill>
                            <a:sysClr val="windowText" lastClr="000000"/>
                          </a:solidFill>
                          <a:latin typeface="+mn-lt"/>
                        </a:rPr>
                        <a:t>North Korea</a:t>
                      </a:r>
                      <a:endParaRPr lang="en-US" sz="2800" dirty="0">
                        <a:solidFill>
                          <a:sysClr val="windowText" lastClr="000000"/>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Wingdings" panose="05000000000000000000" pitchFamily="2" charset="2"/>
                        <a:buChar char="Ø"/>
                      </a:pPr>
                      <a:r>
                        <a:rPr lang="en-US" sz="2800" dirty="0" smtClean="0">
                          <a:solidFill>
                            <a:sysClr val="windowText" lastClr="000000"/>
                          </a:solidFill>
                          <a:latin typeface="+mn-lt"/>
                        </a:rPr>
                        <a:t>Sudan</a:t>
                      </a:r>
                      <a:endParaRPr lang="en-US" sz="2800" dirty="0">
                        <a:solidFill>
                          <a:sysClr val="windowText" lastClr="000000"/>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558800">
                <a:tc>
                  <a:txBody>
                    <a:bodyPr/>
                    <a:lstStyle/>
                    <a:p>
                      <a:pPr marL="285750" indent="-285750">
                        <a:buFont typeface="Wingdings" panose="05000000000000000000" pitchFamily="2" charset="2"/>
                        <a:buChar char="Ø"/>
                      </a:pPr>
                      <a:r>
                        <a:rPr lang="en-US" sz="2800" dirty="0" smtClean="0">
                          <a:solidFill>
                            <a:sysClr val="windowText" lastClr="000000"/>
                          </a:solidFill>
                          <a:latin typeface="+mn-lt"/>
                        </a:rPr>
                        <a:t>Syria</a:t>
                      </a:r>
                      <a:endParaRPr lang="en-US" sz="2800" dirty="0">
                        <a:solidFill>
                          <a:sysClr val="windowText" lastClr="000000"/>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dirty="0" smtClean="0">
                          <a:solidFill>
                            <a:sysClr val="windowText" lastClr="000000"/>
                          </a:solidFill>
                          <a:latin typeface="+mn-lt"/>
                        </a:rPr>
                        <a:t>*And others with fewer sanctions</a:t>
                      </a:r>
                      <a:endParaRPr lang="en-US" sz="2000" dirty="0">
                        <a:solidFill>
                          <a:sysClr val="windowText" lastClr="000000"/>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034597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What’s an Export?</a:t>
            </a:r>
            <a:endParaRPr lang="en-US" sz="4000" dirty="0">
              <a:solidFill>
                <a:schemeClr val="tx2"/>
              </a:solidFill>
            </a:endParaRPr>
          </a:p>
        </p:txBody>
      </p:sp>
      <p:sp>
        <p:nvSpPr>
          <p:cNvPr id="14" name="Content Placeholder 13"/>
          <p:cNvSpPr>
            <a:spLocks noGrp="1"/>
          </p:cNvSpPr>
          <p:nvPr>
            <p:ph idx="1"/>
          </p:nvPr>
        </p:nvSpPr>
        <p:spPr>
          <a:xfrm>
            <a:off x="1593436" y="1600200"/>
            <a:ext cx="4881976" cy="5029200"/>
          </a:xfrm>
        </p:spPr>
        <p:txBody>
          <a:bodyPr numCol="1">
            <a:normAutofit/>
          </a:bodyPr>
          <a:lstStyle/>
          <a:p>
            <a:pPr marL="0" lvl="0" indent="0" fontAlgn="base">
              <a:lnSpc>
                <a:spcPct val="100000"/>
              </a:lnSpc>
              <a:spcBef>
                <a:spcPct val="20000"/>
              </a:spcBef>
              <a:spcAft>
                <a:spcPct val="0"/>
              </a:spcAft>
              <a:buNone/>
            </a:pPr>
            <a:r>
              <a:rPr lang="en-US" dirty="0">
                <a:solidFill>
                  <a:prstClr val="black"/>
                </a:solidFill>
              </a:rPr>
              <a:t>The transfer of controlled goods, technology, </a:t>
            </a:r>
            <a:r>
              <a:rPr lang="en-US" dirty="0" smtClean="0">
                <a:solidFill>
                  <a:prstClr val="black"/>
                </a:solidFill>
              </a:rPr>
              <a:t>software/source </a:t>
            </a:r>
            <a:r>
              <a:rPr lang="en-US" dirty="0">
                <a:solidFill>
                  <a:prstClr val="black"/>
                </a:solidFill>
              </a:rPr>
              <a:t>code, or assistance to a foreign person </a:t>
            </a:r>
            <a:r>
              <a:rPr lang="en-US" u="sng" dirty="0">
                <a:solidFill>
                  <a:prstClr val="black"/>
                </a:solidFill>
              </a:rPr>
              <a:t>either outside or inside</a:t>
            </a:r>
            <a:r>
              <a:rPr lang="en-US" dirty="0">
                <a:solidFill>
                  <a:prstClr val="black"/>
                </a:solidFill>
              </a:rPr>
              <a:t> the United States</a:t>
            </a:r>
          </a:p>
          <a:p>
            <a:pPr marL="0" indent="0">
              <a:spcAft>
                <a:spcPts val="600"/>
              </a:spcAft>
              <a:buNone/>
            </a:pPr>
            <a:endParaRPr lang="en-US" sz="4000" dirty="0" smtClean="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8278" y="1704109"/>
            <a:ext cx="4379134" cy="4462760"/>
          </a:xfrm>
          <a:prstGeom prst="rect">
            <a:avLst/>
          </a:prstGeom>
          <a:noFill/>
        </p:spPr>
        <p:txBody>
          <a:bodyPr wrap="square" rtlCol="0">
            <a:spAutoFit/>
          </a:bodyPr>
          <a:lstStyle/>
          <a:p>
            <a:pPr lvl="0" fontAlgn="base">
              <a:spcBef>
                <a:spcPct val="20000"/>
              </a:spcBef>
              <a:spcAft>
                <a:spcPct val="0"/>
              </a:spcAft>
            </a:pPr>
            <a:r>
              <a:rPr lang="en-US" sz="2000" dirty="0">
                <a:solidFill>
                  <a:prstClr val="black"/>
                </a:solidFill>
              </a:rPr>
              <a:t>Exports can occur through:</a:t>
            </a:r>
          </a:p>
          <a:p>
            <a:pPr marL="742950" lvl="1" indent="-285750" fontAlgn="base">
              <a:spcBef>
                <a:spcPct val="20000"/>
              </a:spcBef>
              <a:spcAft>
                <a:spcPct val="0"/>
              </a:spcAft>
              <a:buFont typeface="Arial" charset="0"/>
              <a:buChar char="–"/>
            </a:pPr>
            <a:r>
              <a:rPr lang="en-US" sz="2000" dirty="0">
                <a:solidFill>
                  <a:prstClr val="black"/>
                </a:solidFill>
              </a:rPr>
              <a:t>Shipping items to other countries</a:t>
            </a:r>
          </a:p>
          <a:p>
            <a:pPr marL="742950" lvl="1" indent="-285750" fontAlgn="base">
              <a:spcBef>
                <a:spcPct val="20000"/>
              </a:spcBef>
              <a:spcAft>
                <a:spcPct val="0"/>
              </a:spcAft>
              <a:buFont typeface="Arial" charset="0"/>
              <a:buChar char="–"/>
            </a:pPr>
            <a:r>
              <a:rPr lang="en-US" sz="2000" dirty="0">
                <a:solidFill>
                  <a:prstClr val="black"/>
                </a:solidFill>
              </a:rPr>
              <a:t>Visual inspection of ITAR-controlled equipment or data</a:t>
            </a:r>
          </a:p>
          <a:p>
            <a:pPr marL="742950" lvl="1" indent="-285750" fontAlgn="base">
              <a:spcBef>
                <a:spcPct val="20000"/>
              </a:spcBef>
              <a:spcAft>
                <a:spcPct val="0"/>
              </a:spcAft>
              <a:buFont typeface="Arial" charset="0"/>
              <a:buChar char="–"/>
            </a:pPr>
            <a:r>
              <a:rPr lang="en-US" sz="2000" dirty="0">
                <a:solidFill>
                  <a:prstClr val="black"/>
                </a:solidFill>
              </a:rPr>
              <a:t>Emails</a:t>
            </a:r>
          </a:p>
          <a:p>
            <a:pPr marL="742950" lvl="1" indent="-285750" fontAlgn="base">
              <a:spcBef>
                <a:spcPct val="20000"/>
              </a:spcBef>
              <a:spcAft>
                <a:spcPct val="0"/>
              </a:spcAft>
              <a:buFont typeface="Arial" charset="0"/>
              <a:buChar char="–"/>
            </a:pPr>
            <a:r>
              <a:rPr lang="en-US" sz="2000" dirty="0">
                <a:solidFill>
                  <a:prstClr val="black"/>
                </a:solidFill>
              </a:rPr>
              <a:t>Phone calls or in-person conversations</a:t>
            </a:r>
          </a:p>
          <a:p>
            <a:pPr marL="742950" lvl="1" indent="-285750" fontAlgn="base">
              <a:spcBef>
                <a:spcPct val="20000"/>
              </a:spcBef>
              <a:spcAft>
                <a:spcPct val="0"/>
              </a:spcAft>
              <a:buFont typeface="Arial" charset="0"/>
              <a:buChar char="–"/>
            </a:pPr>
            <a:r>
              <a:rPr lang="en-US" sz="2000" dirty="0">
                <a:solidFill>
                  <a:prstClr val="black"/>
                </a:solidFill>
              </a:rPr>
              <a:t>Presenting controlled information at conferences</a:t>
            </a:r>
          </a:p>
          <a:p>
            <a:pPr marL="742950" lvl="1" indent="-285750" fontAlgn="base">
              <a:spcBef>
                <a:spcPct val="20000"/>
              </a:spcBef>
              <a:spcAft>
                <a:spcPct val="0"/>
              </a:spcAft>
              <a:buFont typeface="Arial" charset="0"/>
              <a:buChar char="–"/>
            </a:pPr>
            <a:r>
              <a:rPr lang="en-US" sz="2000" dirty="0">
                <a:solidFill>
                  <a:prstClr val="black"/>
                </a:solidFill>
              </a:rPr>
              <a:t>Hand-carrying controlled items during international travel</a:t>
            </a:r>
          </a:p>
        </p:txBody>
      </p:sp>
    </p:spTree>
    <p:extLst>
      <p:ext uri="{BB962C8B-B14F-4D97-AF65-F5344CB8AC3E}">
        <p14:creationId xmlns:p14="http://schemas.microsoft.com/office/powerpoint/2010/main" val="357477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solidFill>
                  <a:schemeClr val="tx2"/>
                </a:solidFill>
              </a:rPr>
              <a:t>What’s Controlled?</a:t>
            </a:r>
            <a:endParaRPr lang="en-US" sz="4000" dirty="0">
              <a:solidFill>
                <a:schemeClr val="tx2"/>
              </a:solidFill>
            </a:endParaRPr>
          </a:p>
        </p:txBody>
      </p:sp>
      <p:sp>
        <p:nvSpPr>
          <p:cNvPr id="14" name="Content Placeholder 13"/>
          <p:cNvSpPr>
            <a:spLocks noGrp="1"/>
          </p:cNvSpPr>
          <p:nvPr>
            <p:ph idx="1"/>
          </p:nvPr>
        </p:nvSpPr>
        <p:spPr>
          <a:xfrm>
            <a:off x="1593436" y="1600200"/>
            <a:ext cx="9911176" cy="5029200"/>
          </a:xfrm>
        </p:spPr>
        <p:txBody>
          <a:bodyPr numCol="1">
            <a:normAutofit/>
          </a:bodyPr>
          <a:lstStyle/>
          <a:p>
            <a:pPr marL="342900" lvl="0" indent="-342900" fontAlgn="base">
              <a:lnSpc>
                <a:spcPct val="100000"/>
              </a:lnSpc>
              <a:spcBef>
                <a:spcPct val="20000"/>
              </a:spcBef>
              <a:spcAft>
                <a:spcPct val="0"/>
              </a:spcAft>
              <a:buFont typeface="Arial" charset="0"/>
              <a:buChar char="•"/>
            </a:pPr>
            <a:r>
              <a:rPr lang="en-US" sz="2000" dirty="0">
                <a:solidFill>
                  <a:prstClr val="black"/>
                </a:solidFill>
              </a:rPr>
              <a:t>Items and information specifically listed on the United States Munitions List (USML) or the Commerce Control List (CCL)</a:t>
            </a:r>
          </a:p>
          <a:p>
            <a:pPr marL="342900" lvl="0" indent="-342900" fontAlgn="base">
              <a:lnSpc>
                <a:spcPct val="100000"/>
              </a:lnSpc>
              <a:spcBef>
                <a:spcPct val="20000"/>
              </a:spcBef>
              <a:spcAft>
                <a:spcPct val="0"/>
              </a:spcAft>
              <a:buFont typeface="Arial" charset="0"/>
              <a:buChar char="•"/>
            </a:pPr>
            <a:r>
              <a:rPr lang="en-US" sz="2000" dirty="0">
                <a:solidFill>
                  <a:prstClr val="black"/>
                </a:solidFill>
              </a:rPr>
              <a:t>In general, items, information, and software related to the following areas may be controlled: (*Not All-Inclusive List*)</a:t>
            </a:r>
          </a:p>
          <a:p>
            <a:pPr marL="0" indent="0">
              <a:spcAft>
                <a:spcPts val="600"/>
              </a:spcAft>
              <a:buNone/>
            </a:pPr>
            <a:endParaRPr lang="en-US" sz="4000" dirty="0" smtClean="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2" y="228600"/>
            <a:ext cx="31210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8278" y="1704109"/>
            <a:ext cx="4379134" cy="400110"/>
          </a:xfrm>
          <a:prstGeom prst="rect">
            <a:avLst/>
          </a:prstGeom>
          <a:noFill/>
        </p:spPr>
        <p:txBody>
          <a:bodyPr wrap="square" rtlCol="0">
            <a:spAutoFit/>
          </a:bodyPr>
          <a:lstStyle/>
          <a:p>
            <a:pPr lvl="0" fontAlgn="base">
              <a:spcBef>
                <a:spcPct val="20000"/>
              </a:spcBef>
              <a:spcAft>
                <a:spcPct val="0"/>
              </a:spcAft>
            </a:pPr>
            <a:endParaRPr lang="en-US" sz="2000" dirty="0">
              <a:solidFill>
                <a:prstClr val="black"/>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2" y="3124200"/>
            <a:ext cx="9067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247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 education presentation with Pi  (widescreen)</Template>
  <TotalTime>0</TotalTime>
  <Words>1460</Words>
  <Application>Microsoft Office PowerPoint</Application>
  <PresentationFormat>Custom</PresentationFormat>
  <Paragraphs>179</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Euphemia</vt:lpstr>
      <vt:lpstr>Wingdings</vt:lpstr>
      <vt:lpstr>Math 16x9</vt:lpstr>
      <vt:lpstr>RAFT Forum   Welcome!</vt:lpstr>
      <vt:lpstr>Online Attendees</vt:lpstr>
      <vt:lpstr>PowerPoint Presentation</vt:lpstr>
      <vt:lpstr>What We’ll Cover Today</vt:lpstr>
      <vt:lpstr>What are Export Controls?</vt:lpstr>
      <vt:lpstr>Applicable Regulations</vt:lpstr>
      <vt:lpstr>Prohibited Activities</vt:lpstr>
      <vt:lpstr>What’s an Export?</vt:lpstr>
      <vt:lpstr>What’s Controlled?</vt:lpstr>
      <vt:lpstr>Fundamental Research Exclusion (FRE)</vt:lpstr>
      <vt:lpstr>FRE Is Lost If:</vt:lpstr>
      <vt:lpstr>EC Process for Research Projects</vt:lpstr>
      <vt:lpstr>Red Flags </vt:lpstr>
      <vt:lpstr>Travel &amp; Conferences</vt:lpstr>
      <vt:lpstr>International Visitors</vt:lpstr>
      <vt:lpstr>International Visitors</vt:lpstr>
      <vt:lpstr>PowerPoint Presentation</vt:lpstr>
      <vt:lpstr>Case Study – Pre-Award</vt:lpstr>
      <vt:lpstr>Case Study – Pre-Award</vt:lpstr>
      <vt:lpstr>Case Study – Contracting</vt:lpstr>
      <vt:lpstr>Case Study – Contracting</vt:lpstr>
      <vt:lpstr>Case Study – EC Analysis</vt:lpstr>
      <vt:lpstr>Case Study – Lab Staff</vt:lpstr>
      <vt:lpstr>Case Study – Visitors</vt:lpstr>
      <vt:lpstr>Case Study – Travel</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2015-08-31T15:31:47Z</dcterms:created>
  <dcterms:modified xsi:type="dcterms:W3CDTF">2016-11-30T14:14:38Z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