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0" r:id="rId3"/>
    <p:sldId id="267" r:id="rId4"/>
    <p:sldId id="261" r:id="rId5"/>
    <p:sldId id="268" r:id="rId6"/>
    <p:sldId id="264" r:id="rId7"/>
    <p:sldId id="262" r:id="rId8"/>
    <p:sldId id="265"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ay, Stephanie" initials="SLG" lastIdx="17" clrIdx="0"/>
  <p:cmAuthor id="1" name="Kelly Jacoby" initials="KJ"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7" d="100"/>
          <a:sy n="77" d="100"/>
        </p:scale>
        <p:origin x="-108" y="-1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E84123-0015-4982-A7DE-C8BB07F01BD2}" type="datetimeFigureOut">
              <a:rPr lang="en-US" smtClean="0"/>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DAB76-276F-43D6-B8CD-63D27BD87EF2}" type="slidenum">
              <a:rPr lang="en-US" smtClean="0"/>
              <a:t>‹#›</a:t>
            </a:fld>
            <a:endParaRPr lang="en-US"/>
          </a:p>
        </p:txBody>
      </p:sp>
    </p:spTree>
    <p:extLst>
      <p:ext uri="{BB962C8B-B14F-4D97-AF65-F5344CB8AC3E}">
        <p14:creationId xmlns:p14="http://schemas.microsoft.com/office/powerpoint/2010/main" val="827870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E84123-0015-4982-A7DE-C8BB07F01BD2}" type="datetimeFigureOut">
              <a:rPr lang="en-US" smtClean="0"/>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DAB76-276F-43D6-B8CD-63D27BD87EF2}" type="slidenum">
              <a:rPr lang="en-US" smtClean="0"/>
              <a:t>‹#›</a:t>
            </a:fld>
            <a:endParaRPr lang="en-US"/>
          </a:p>
        </p:txBody>
      </p:sp>
    </p:spTree>
    <p:extLst>
      <p:ext uri="{BB962C8B-B14F-4D97-AF65-F5344CB8AC3E}">
        <p14:creationId xmlns:p14="http://schemas.microsoft.com/office/powerpoint/2010/main" val="2758333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E84123-0015-4982-A7DE-C8BB07F01BD2}" type="datetimeFigureOut">
              <a:rPr lang="en-US" smtClean="0"/>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DAB76-276F-43D6-B8CD-63D27BD87EF2}" type="slidenum">
              <a:rPr lang="en-US" smtClean="0"/>
              <a:t>‹#›</a:t>
            </a:fld>
            <a:endParaRPr lang="en-US"/>
          </a:p>
        </p:txBody>
      </p:sp>
    </p:spTree>
    <p:extLst>
      <p:ext uri="{BB962C8B-B14F-4D97-AF65-F5344CB8AC3E}">
        <p14:creationId xmlns:p14="http://schemas.microsoft.com/office/powerpoint/2010/main" val="3799896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E84123-0015-4982-A7DE-C8BB07F01BD2}" type="datetimeFigureOut">
              <a:rPr lang="en-US" smtClean="0"/>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DAB76-276F-43D6-B8CD-63D27BD87EF2}" type="slidenum">
              <a:rPr lang="en-US" smtClean="0"/>
              <a:t>‹#›</a:t>
            </a:fld>
            <a:endParaRPr lang="en-US"/>
          </a:p>
        </p:txBody>
      </p:sp>
    </p:spTree>
    <p:extLst>
      <p:ext uri="{BB962C8B-B14F-4D97-AF65-F5344CB8AC3E}">
        <p14:creationId xmlns:p14="http://schemas.microsoft.com/office/powerpoint/2010/main" val="3653268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E84123-0015-4982-A7DE-C8BB07F01BD2}" type="datetimeFigureOut">
              <a:rPr lang="en-US" smtClean="0"/>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DAB76-276F-43D6-B8CD-63D27BD87EF2}" type="slidenum">
              <a:rPr lang="en-US" smtClean="0"/>
              <a:t>‹#›</a:t>
            </a:fld>
            <a:endParaRPr lang="en-US"/>
          </a:p>
        </p:txBody>
      </p:sp>
    </p:spTree>
    <p:extLst>
      <p:ext uri="{BB962C8B-B14F-4D97-AF65-F5344CB8AC3E}">
        <p14:creationId xmlns:p14="http://schemas.microsoft.com/office/powerpoint/2010/main" val="398317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E84123-0015-4982-A7DE-C8BB07F01BD2}" type="datetimeFigureOut">
              <a:rPr lang="en-US" smtClean="0"/>
              <a:t>7/13/2016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DAB76-276F-43D6-B8CD-63D27BD87EF2}" type="slidenum">
              <a:rPr lang="en-US" smtClean="0"/>
              <a:t>‹#›</a:t>
            </a:fld>
            <a:endParaRPr lang="en-US"/>
          </a:p>
        </p:txBody>
      </p:sp>
    </p:spTree>
    <p:extLst>
      <p:ext uri="{BB962C8B-B14F-4D97-AF65-F5344CB8AC3E}">
        <p14:creationId xmlns:p14="http://schemas.microsoft.com/office/powerpoint/2010/main" val="2379743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E84123-0015-4982-A7DE-C8BB07F01BD2}" type="datetimeFigureOut">
              <a:rPr lang="en-US" smtClean="0"/>
              <a:t>7/13/2016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5DAB76-276F-43D6-B8CD-63D27BD87EF2}" type="slidenum">
              <a:rPr lang="en-US" smtClean="0"/>
              <a:t>‹#›</a:t>
            </a:fld>
            <a:endParaRPr lang="en-US"/>
          </a:p>
        </p:txBody>
      </p:sp>
    </p:spTree>
    <p:extLst>
      <p:ext uri="{BB962C8B-B14F-4D97-AF65-F5344CB8AC3E}">
        <p14:creationId xmlns:p14="http://schemas.microsoft.com/office/powerpoint/2010/main" val="155164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E84123-0015-4982-A7DE-C8BB07F01BD2}" type="datetimeFigureOut">
              <a:rPr lang="en-US" smtClean="0"/>
              <a:t>7/13/2016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5DAB76-276F-43D6-B8CD-63D27BD87EF2}" type="slidenum">
              <a:rPr lang="en-US" smtClean="0"/>
              <a:t>‹#›</a:t>
            </a:fld>
            <a:endParaRPr lang="en-US"/>
          </a:p>
        </p:txBody>
      </p:sp>
    </p:spTree>
    <p:extLst>
      <p:ext uri="{BB962C8B-B14F-4D97-AF65-F5344CB8AC3E}">
        <p14:creationId xmlns:p14="http://schemas.microsoft.com/office/powerpoint/2010/main" val="1752347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E84123-0015-4982-A7DE-C8BB07F01BD2}" type="datetimeFigureOut">
              <a:rPr lang="en-US" smtClean="0"/>
              <a:t>7/13/2016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5DAB76-276F-43D6-B8CD-63D27BD87EF2}" type="slidenum">
              <a:rPr lang="en-US" smtClean="0"/>
              <a:t>‹#›</a:t>
            </a:fld>
            <a:endParaRPr lang="en-US"/>
          </a:p>
        </p:txBody>
      </p:sp>
    </p:spTree>
    <p:extLst>
      <p:ext uri="{BB962C8B-B14F-4D97-AF65-F5344CB8AC3E}">
        <p14:creationId xmlns:p14="http://schemas.microsoft.com/office/powerpoint/2010/main" val="783689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E84123-0015-4982-A7DE-C8BB07F01BD2}" type="datetimeFigureOut">
              <a:rPr lang="en-US" smtClean="0"/>
              <a:t>7/13/2016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DAB76-276F-43D6-B8CD-63D27BD87EF2}" type="slidenum">
              <a:rPr lang="en-US" smtClean="0"/>
              <a:t>‹#›</a:t>
            </a:fld>
            <a:endParaRPr lang="en-US"/>
          </a:p>
        </p:txBody>
      </p:sp>
    </p:spTree>
    <p:extLst>
      <p:ext uri="{BB962C8B-B14F-4D97-AF65-F5344CB8AC3E}">
        <p14:creationId xmlns:p14="http://schemas.microsoft.com/office/powerpoint/2010/main" val="2843051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E84123-0015-4982-A7DE-C8BB07F01BD2}" type="datetimeFigureOut">
              <a:rPr lang="en-US" smtClean="0"/>
              <a:t>7/13/2016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DAB76-276F-43D6-B8CD-63D27BD87EF2}" type="slidenum">
              <a:rPr lang="en-US" smtClean="0"/>
              <a:t>‹#›</a:t>
            </a:fld>
            <a:endParaRPr lang="en-US"/>
          </a:p>
        </p:txBody>
      </p:sp>
    </p:spTree>
    <p:extLst>
      <p:ext uri="{BB962C8B-B14F-4D97-AF65-F5344CB8AC3E}">
        <p14:creationId xmlns:p14="http://schemas.microsoft.com/office/powerpoint/2010/main" val="3353032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E84123-0015-4982-A7DE-C8BB07F01BD2}" type="datetimeFigureOut">
              <a:rPr lang="en-US" smtClean="0"/>
              <a:t>7/13/2016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DAB76-276F-43D6-B8CD-63D27BD87EF2}" type="slidenum">
              <a:rPr lang="en-US" smtClean="0"/>
              <a:t>‹#›</a:t>
            </a:fld>
            <a:endParaRPr lang="en-US"/>
          </a:p>
        </p:txBody>
      </p:sp>
    </p:spTree>
    <p:extLst>
      <p:ext uri="{BB962C8B-B14F-4D97-AF65-F5344CB8AC3E}">
        <p14:creationId xmlns:p14="http://schemas.microsoft.com/office/powerpoint/2010/main" val="388146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my.research.ufl.edu/DivisionofSponsoredPrograms/Proposals/UFIRSTAdminsandApprovers.asp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946" y="295103"/>
            <a:ext cx="10025449" cy="1335989"/>
          </a:xfrm>
        </p:spPr>
        <p:txBody>
          <a:bodyPr>
            <a:normAutofit/>
          </a:bodyPr>
          <a:lstStyle/>
          <a:p>
            <a:pPr algn="l"/>
            <a:endParaRPr lang="en-US" sz="1800" dirty="0"/>
          </a:p>
        </p:txBody>
      </p:sp>
      <p:sp>
        <p:nvSpPr>
          <p:cNvPr id="3" name="Subtitle 2"/>
          <p:cNvSpPr>
            <a:spLocks noGrp="1"/>
          </p:cNvSpPr>
          <p:nvPr>
            <p:ph type="subTitle" idx="1"/>
          </p:nvPr>
        </p:nvSpPr>
        <p:spPr>
          <a:xfrm>
            <a:off x="205946" y="2035273"/>
            <a:ext cx="11507833" cy="4601495"/>
          </a:xfrm>
        </p:spPr>
        <p:txBody>
          <a:bodyPr>
            <a:normAutofit/>
          </a:bodyPr>
          <a:lstStyle/>
          <a:p>
            <a:pPr algn="l">
              <a:lnSpc>
                <a:spcPct val="100000"/>
              </a:lnSpc>
            </a:pPr>
            <a:r>
              <a:rPr lang="en-US" sz="2900" b="1" dirty="0"/>
              <a:t>UFIRST </a:t>
            </a:r>
            <a:r>
              <a:rPr lang="en-US" sz="2900" b="1" dirty="0" smtClean="0"/>
              <a:t>Roles</a:t>
            </a:r>
            <a:endParaRPr lang="en-US" sz="2900" b="1" dirty="0"/>
          </a:p>
          <a:p>
            <a:pPr algn="l">
              <a:lnSpc>
                <a:spcPct val="100000"/>
              </a:lnSpc>
            </a:pPr>
            <a:r>
              <a:rPr lang="en-US" sz="2000" b="1" dirty="0"/>
              <a:t>Study </a:t>
            </a:r>
            <a:r>
              <a:rPr lang="en-US" sz="2000" b="1" dirty="0" smtClean="0"/>
              <a:t>Staff </a:t>
            </a:r>
            <a:r>
              <a:rPr lang="en-US" sz="2000" dirty="0"/>
              <a:t>–</a:t>
            </a:r>
            <a:r>
              <a:rPr lang="en-US" sz="2000" b="1" dirty="0" smtClean="0"/>
              <a:t> </a:t>
            </a:r>
            <a:r>
              <a:rPr lang="en-US" sz="2000" dirty="0" smtClean="0"/>
              <a:t>All UF employees who can start or be listed on a proposal, agreement or award</a:t>
            </a:r>
          </a:p>
          <a:p>
            <a:pPr algn="l">
              <a:lnSpc>
                <a:spcPct val="100000"/>
              </a:lnSpc>
            </a:pPr>
            <a:r>
              <a:rPr lang="en-US" sz="2000" b="1" dirty="0" smtClean="0"/>
              <a:t>Grants Administrators </a:t>
            </a:r>
            <a:r>
              <a:rPr lang="en-US" sz="2000" dirty="0" smtClean="0"/>
              <a:t>– work for a division, department, college or shared service center and need to see and edit all the proposals, agreements, or awards for the entire unit</a:t>
            </a:r>
          </a:p>
          <a:p>
            <a:pPr algn="l">
              <a:lnSpc>
                <a:spcPct val="100000"/>
              </a:lnSpc>
            </a:pPr>
            <a:r>
              <a:rPr lang="en-US" sz="2000" b="1" dirty="0" smtClean="0"/>
              <a:t>Grants Approvers </a:t>
            </a:r>
            <a:r>
              <a:rPr lang="en-US" sz="2000" dirty="0" smtClean="0"/>
              <a:t>– can approve for a division, department, college or shared service center.  Note that approving does not confer editing.  If you need to edit, you should have Grants Administrator access</a:t>
            </a:r>
          </a:p>
          <a:p>
            <a:pPr algn="l">
              <a:lnSpc>
                <a:spcPct val="100000"/>
              </a:lnSpc>
            </a:pPr>
            <a:r>
              <a:rPr lang="en-US" sz="2000" b="1" dirty="0" smtClean="0"/>
              <a:t>Unit Fiscal Authority</a:t>
            </a:r>
            <a:r>
              <a:rPr lang="en-US" sz="2000" dirty="0" smtClean="0"/>
              <a:t> – a special set of Approvers who can approve cost share/match or temps (advance spending authority) for a division, department or college.</a:t>
            </a:r>
          </a:p>
          <a:p>
            <a:pPr algn="l">
              <a:lnSpc>
                <a:spcPct val="100000"/>
              </a:lnSpc>
            </a:pPr>
            <a:r>
              <a:rPr lang="en-US" sz="2000" b="1" dirty="0" smtClean="0"/>
              <a:t>Grants Workflow Administrators </a:t>
            </a:r>
            <a:r>
              <a:rPr lang="en-US" sz="2000" dirty="0" smtClean="0"/>
              <a:t>– the people in UFIRST who link the Grants Administrators and the Grants Approvers to the department/s for which they can act.  The list of GWAs and their associated departments/colleges can be </a:t>
            </a:r>
            <a:r>
              <a:rPr lang="en-US" sz="2000" dirty="0"/>
              <a:t>found </a:t>
            </a:r>
            <a:r>
              <a:rPr lang="en-US" sz="2000" dirty="0" smtClean="0"/>
              <a:t>at</a:t>
            </a:r>
            <a:r>
              <a:rPr lang="en-US" sz="2000" dirty="0"/>
              <a:t>: </a:t>
            </a:r>
            <a:r>
              <a:rPr lang="en-US" sz="2000" dirty="0">
                <a:hlinkClick r:id="rId2"/>
              </a:rPr>
              <a:t>http://</a:t>
            </a:r>
            <a:r>
              <a:rPr lang="en-US" sz="2000" dirty="0" smtClean="0">
                <a:hlinkClick r:id="rId2"/>
              </a:rPr>
              <a:t>my.research.ufl.edu/DivisionofSponsoredPrograms/Proposals/UFIRSTAdminsandApprovers.aspx</a:t>
            </a:r>
            <a:r>
              <a:rPr lang="en-US" sz="2000" dirty="0" smtClean="0"/>
              <a:t>	</a:t>
            </a:r>
            <a:endParaRPr lang="en-US" sz="2000"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483" y="470349"/>
            <a:ext cx="7670457" cy="820739"/>
          </a:xfrm>
          <a:prstGeom prst="rect">
            <a:avLst/>
          </a:prstGeom>
        </p:spPr>
      </p:pic>
    </p:spTree>
    <p:extLst>
      <p:ext uri="{BB962C8B-B14F-4D97-AF65-F5344CB8AC3E}">
        <p14:creationId xmlns:p14="http://schemas.microsoft.com/office/powerpoint/2010/main" val="3886739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946" y="295103"/>
            <a:ext cx="10025449" cy="1335989"/>
          </a:xfrm>
        </p:spPr>
        <p:txBody>
          <a:bodyPr>
            <a:normAutofit/>
          </a:bodyPr>
          <a:lstStyle/>
          <a:p>
            <a:pPr algn="l"/>
            <a:endParaRPr lang="en-US" sz="1800" dirty="0"/>
          </a:p>
        </p:txBody>
      </p:sp>
      <p:sp>
        <p:nvSpPr>
          <p:cNvPr id="3" name="Subtitle 2"/>
          <p:cNvSpPr>
            <a:spLocks noGrp="1"/>
          </p:cNvSpPr>
          <p:nvPr>
            <p:ph type="subTitle" idx="1"/>
          </p:nvPr>
        </p:nvSpPr>
        <p:spPr>
          <a:xfrm>
            <a:off x="205946" y="2003897"/>
            <a:ext cx="10025449" cy="4569897"/>
          </a:xfrm>
        </p:spPr>
        <p:txBody>
          <a:bodyPr>
            <a:normAutofit/>
          </a:bodyPr>
          <a:lstStyle/>
          <a:p>
            <a:pPr algn="l">
              <a:lnSpc>
                <a:spcPct val="100000"/>
              </a:lnSpc>
            </a:pPr>
            <a:r>
              <a:rPr lang="en-US" sz="2000" b="1" dirty="0" smtClean="0"/>
              <a:t>Study Staff </a:t>
            </a:r>
            <a:r>
              <a:rPr lang="en-US" sz="2000" dirty="0"/>
              <a:t>–</a:t>
            </a:r>
            <a:r>
              <a:rPr lang="en-US" sz="2000" b="1" dirty="0" smtClean="0"/>
              <a:t> </a:t>
            </a:r>
            <a:r>
              <a:rPr lang="en-US" sz="2000" dirty="0" smtClean="0"/>
              <a:t>All UF employees.  No “role” needs to be requested.  Everyone will have this and will be able to access UFIRST.  However, when you access UFIRST, you will ONLY see and edit records you are named on as:</a:t>
            </a:r>
          </a:p>
          <a:p>
            <a:pPr marL="342900" indent="-342900" algn="l">
              <a:lnSpc>
                <a:spcPct val="120000"/>
              </a:lnSpc>
              <a:buFont typeface="Arial"/>
              <a:buChar char="•"/>
            </a:pPr>
            <a:r>
              <a:rPr lang="en-US" sz="2000" dirty="0" smtClean="0"/>
              <a:t>Primary admin contact – page 1.0</a:t>
            </a:r>
          </a:p>
          <a:p>
            <a:pPr marL="342900" indent="-342900" algn="l">
              <a:lnSpc>
                <a:spcPct val="120000"/>
              </a:lnSpc>
              <a:buFont typeface="Arial"/>
              <a:buChar char="•"/>
            </a:pPr>
            <a:r>
              <a:rPr lang="en-US" sz="2000" dirty="0"/>
              <a:t>Key </a:t>
            </a:r>
            <a:r>
              <a:rPr lang="en-US" sz="2000" dirty="0" smtClean="0"/>
              <a:t>person – page 2.2</a:t>
            </a:r>
            <a:endParaRPr lang="en-US" sz="2000" dirty="0"/>
          </a:p>
          <a:p>
            <a:pPr marL="342900" indent="-342900" algn="l">
              <a:lnSpc>
                <a:spcPct val="120000"/>
              </a:lnSpc>
              <a:buFont typeface="Arial"/>
              <a:buChar char="•"/>
            </a:pPr>
            <a:r>
              <a:rPr lang="en-US" sz="2000" dirty="0" smtClean="0"/>
              <a:t>Invited to View/Edit – page 2.2</a:t>
            </a:r>
          </a:p>
          <a:p>
            <a:pPr marL="342900" indent="-342900" algn="l">
              <a:lnSpc>
                <a:spcPct val="120000"/>
              </a:lnSpc>
              <a:buFont typeface="Arial"/>
              <a:buChar char="•"/>
            </a:pPr>
            <a:r>
              <a:rPr lang="en-US" sz="2000" dirty="0" smtClean="0"/>
              <a:t>Ad Hoc approver (Activity)</a:t>
            </a:r>
            <a:endParaRPr lang="en-US" sz="2000" dirty="0"/>
          </a:p>
          <a:p>
            <a:pPr lvl="0" algn="l"/>
            <a:endParaRPr lang="en-US" sz="1900" dirty="0"/>
          </a:p>
          <a:p>
            <a:r>
              <a:rPr lang="en-US" sz="3800" b="1" dirty="0" smtClean="0"/>
              <a:t>This is the role of most faculty and research staff.</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483" y="470349"/>
            <a:ext cx="7670457" cy="820739"/>
          </a:xfrm>
          <a:prstGeom prst="rect">
            <a:avLst/>
          </a:prstGeom>
        </p:spPr>
      </p:pic>
    </p:spTree>
    <p:extLst>
      <p:ext uri="{BB962C8B-B14F-4D97-AF65-F5344CB8AC3E}">
        <p14:creationId xmlns:p14="http://schemas.microsoft.com/office/powerpoint/2010/main" val="4048372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946" y="295103"/>
            <a:ext cx="10025449" cy="1335989"/>
          </a:xfrm>
        </p:spPr>
        <p:txBody>
          <a:bodyPr>
            <a:normAutofit/>
          </a:bodyPr>
          <a:lstStyle/>
          <a:p>
            <a:pPr algn="l"/>
            <a:endParaRPr lang="en-US" sz="1800" dirty="0"/>
          </a:p>
        </p:txBody>
      </p:sp>
      <p:sp>
        <p:nvSpPr>
          <p:cNvPr id="3" name="Subtitle 2"/>
          <p:cNvSpPr>
            <a:spLocks noGrp="1"/>
          </p:cNvSpPr>
          <p:nvPr>
            <p:ph type="subTitle" idx="1"/>
          </p:nvPr>
        </p:nvSpPr>
        <p:spPr>
          <a:xfrm>
            <a:off x="205946" y="2003897"/>
            <a:ext cx="10191413" cy="4569897"/>
          </a:xfrm>
        </p:spPr>
        <p:txBody>
          <a:bodyPr>
            <a:normAutofit/>
          </a:bodyPr>
          <a:lstStyle/>
          <a:p>
            <a:pPr algn="l"/>
            <a:r>
              <a:rPr lang="en-US" sz="2000" b="1" dirty="0" smtClean="0"/>
              <a:t>Grant Administrator </a:t>
            </a:r>
            <a:r>
              <a:rPr lang="en-US" sz="2000" dirty="0"/>
              <a:t>–</a:t>
            </a:r>
            <a:r>
              <a:rPr lang="en-US" sz="2000" b="1" dirty="0" smtClean="0"/>
              <a:t> </a:t>
            </a:r>
            <a:r>
              <a:rPr lang="en-US" sz="2000" dirty="0" smtClean="0"/>
              <a:t>typically Grants Specialists, Coordinators, Office Managers, Program Managers or Assistants, Accountants, </a:t>
            </a:r>
            <a:r>
              <a:rPr lang="en-US" sz="2000" dirty="0" err="1" smtClean="0"/>
              <a:t>etc</a:t>
            </a:r>
            <a:r>
              <a:rPr lang="en-US" sz="2000" dirty="0"/>
              <a:t> </a:t>
            </a:r>
            <a:r>
              <a:rPr lang="en-US" sz="2000" dirty="0" smtClean="0"/>
              <a:t>who have a responsibility for an entire unit (division, department, college, shared service center, etc.)  </a:t>
            </a:r>
            <a:endParaRPr lang="en-US" sz="2000" dirty="0"/>
          </a:p>
          <a:p>
            <a:pPr lvl="0" algn="l"/>
            <a:r>
              <a:rPr lang="en-US" sz="2000" dirty="0" smtClean="0"/>
              <a:t>Because of their institutional responsibilities, must be trained in grants management and in UFIRST.  Mandatory courses are: RSH220, RSH230, RSH260 &amp; RSH280.</a:t>
            </a:r>
            <a:endParaRPr lang="en-US" sz="2000" dirty="0"/>
          </a:p>
          <a:p>
            <a:pPr lvl="0" algn="l"/>
            <a:r>
              <a:rPr lang="en-US" sz="2000" b="1" dirty="0" smtClean="0"/>
              <a:t>To be a Grant Administrator in UFIRST, you must:</a:t>
            </a:r>
          </a:p>
          <a:p>
            <a:pPr marL="342900" lvl="0" indent="-342900" algn="l">
              <a:buAutoNum type="arabicPeriod"/>
            </a:pPr>
            <a:r>
              <a:rPr lang="en-US" sz="2000" dirty="0" smtClean="0"/>
              <a:t>Have the </a:t>
            </a:r>
            <a:r>
              <a:rPr lang="en-US" sz="2000" dirty="0" err="1" smtClean="0"/>
              <a:t>UF_GM_Proposal</a:t>
            </a:r>
            <a:r>
              <a:rPr lang="en-US" sz="2000" dirty="0" smtClean="0"/>
              <a:t> role in PeopleSoft</a:t>
            </a:r>
          </a:p>
          <a:p>
            <a:pPr marL="342900" lvl="0" indent="-342900" algn="l">
              <a:buAutoNum type="arabicPeriod"/>
            </a:pPr>
            <a:r>
              <a:rPr lang="en-US" sz="2000" dirty="0" smtClean="0"/>
              <a:t>Your Grant Workflow Administrator must link you to your unit (department, division, </a:t>
            </a:r>
            <a:r>
              <a:rPr lang="en-US" sz="2000" dirty="0" err="1" smtClean="0"/>
              <a:t>etc</a:t>
            </a:r>
            <a:r>
              <a:rPr lang="en-US" sz="2000" dirty="0" smtClean="0"/>
              <a:t>) in UFIRST</a:t>
            </a:r>
          </a:p>
          <a:p>
            <a:pPr lvl="0" algn="l"/>
            <a:endParaRPr lang="en-US" sz="1800" b="1" dirty="0" smtClean="0"/>
          </a:p>
          <a:p>
            <a:pPr lvl="0"/>
            <a:r>
              <a:rPr lang="en-US" sz="3200" b="1" dirty="0" smtClean="0"/>
              <a:t>Generally faculty &amp; research staff should NOT </a:t>
            </a:r>
            <a:br>
              <a:rPr lang="en-US" sz="3200" b="1" dirty="0" smtClean="0"/>
            </a:br>
            <a:r>
              <a:rPr lang="en-US" sz="3200" b="1" dirty="0" smtClean="0"/>
              <a:t>have this role.</a:t>
            </a:r>
          </a:p>
          <a:p>
            <a:pPr algn="l"/>
            <a:endParaRPr lang="en-US" sz="1800" b="1" dirty="0"/>
          </a:p>
          <a:p>
            <a:pPr algn="l"/>
            <a:endParaRPr lang="en-US" sz="1800" b="1" dirty="0" smtClean="0"/>
          </a:p>
          <a:p>
            <a:pPr algn="l"/>
            <a:endParaRPr lang="en-US" sz="1800" dirty="0" smtClean="0"/>
          </a:p>
          <a:p>
            <a:pPr marL="285750" lvl="0" indent="-285750" algn="l">
              <a:buFont typeface="Arial" panose="020B0604020202020204" pitchFamily="34" charset="0"/>
              <a:buChar char="•"/>
            </a:pPr>
            <a:endParaRPr lang="en-US" sz="1600" dirty="0" smtClean="0"/>
          </a:p>
          <a:p>
            <a:pPr marL="285750" lvl="0" indent="-285750" algn="l">
              <a:buFont typeface="Arial" panose="020B0604020202020204" pitchFamily="34" charset="0"/>
              <a:buChar char="•"/>
            </a:pPr>
            <a:endParaRPr lang="en-US" sz="23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483" y="470349"/>
            <a:ext cx="7670457" cy="820739"/>
          </a:xfrm>
          <a:prstGeom prst="rect">
            <a:avLst/>
          </a:prstGeom>
        </p:spPr>
      </p:pic>
    </p:spTree>
    <p:extLst>
      <p:ext uri="{BB962C8B-B14F-4D97-AF65-F5344CB8AC3E}">
        <p14:creationId xmlns:p14="http://schemas.microsoft.com/office/powerpoint/2010/main" val="4144255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946" y="295103"/>
            <a:ext cx="10025449" cy="1335989"/>
          </a:xfrm>
        </p:spPr>
        <p:txBody>
          <a:bodyPr>
            <a:normAutofit/>
          </a:bodyPr>
          <a:lstStyle/>
          <a:p>
            <a:pPr algn="l"/>
            <a:endParaRPr lang="en-US" sz="1800" dirty="0"/>
          </a:p>
        </p:txBody>
      </p:sp>
      <p:sp>
        <p:nvSpPr>
          <p:cNvPr id="3" name="Subtitle 2"/>
          <p:cNvSpPr>
            <a:spLocks noGrp="1"/>
          </p:cNvSpPr>
          <p:nvPr>
            <p:ph type="subTitle" idx="1"/>
          </p:nvPr>
        </p:nvSpPr>
        <p:spPr>
          <a:xfrm>
            <a:off x="205946" y="2003898"/>
            <a:ext cx="10025449" cy="4495756"/>
          </a:xfrm>
        </p:spPr>
        <p:txBody>
          <a:bodyPr>
            <a:noAutofit/>
          </a:bodyPr>
          <a:lstStyle/>
          <a:p>
            <a:pPr algn="l"/>
            <a:r>
              <a:rPr lang="en-US" b="1" dirty="0" smtClean="0"/>
              <a:t>Organizational Hierarchy </a:t>
            </a:r>
          </a:p>
          <a:p>
            <a:pPr algn="just"/>
            <a:r>
              <a:rPr lang="en-US" sz="1900" dirty="0" smtClean="0"/>
              <a:t>There are hierarchies within UF’s organizational structure: Sub-divisions belong to Divisions that belong to Departments that belong to Colleges.  If you are designated an ADMINISTRATOR at a college, you will have view and edit access to all records in every department, division and sub-division below you.  If you are an ADMINISTRATOR at a department, you will have VIEW and EDIT access to all records in every division and subdivision in your department. </a:t>
            </a:r>
            <a:endParaRPr lang="en-US" sz="1900" dirty="0"/>
          </a:p>
          <a:p>
            <a:pPr algn="l"/>
            <a:endParaRPr lang="en-US" dirty="0" smtClean="0"/>
          </a:p>
          <a:p>
            <a:pPr algn="l"/>
            <a:endParaRPr lang="en-US" dirty="0"/>
          </a:p>
          <a:p>
            <a:pPr algn="l"/>
            <a:endParaRPr lang="en-US" dirty="0" smtClean="0"/>
          </a:p>
          <a:p>
            <a:pPr algn="l"/>
            <a:endParaRPr lang="en-US" dirty="0"/>
          </a:p>
          <a:p>
            <a:pPr algn="l"/>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483" y="470349"/>
            <a:ext cx="7670457" cy="820739"/>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481498573"/>
              </p:ext>
            </p:extLst>
          </p:nvPr>
        </p:nvGraphicFramePr>
        <p:xfrm>
          <a:off x="328483" y="3896497"/>
          <a:ext cx="10243484" cy="2506774"/>
        </p:xfrm>
        <a:graphic>
          <a:graphicData uri="http://schemas.openxmlformats.org/drawingml/2006/table">
            <a:tbl>
              <a:tblPr firstRow="1" bandRow="1">
                <a:tableStyleId>{5C22544A-7EE6-4342-B048-85BDC9FD1C3A}</a:tableStyleId>
              </a:tblPr>
              <a:tblGrid>
                <a:gridCol w="5121742"/>
                <a:gridCol w="5121742"/>
              </a:tblGrid>
              <a:tr h="1339279">
                <a:tc>
                  <a:txBody>
                    <a:bodyPr/>
                    <a:lstStyle/>
                    <a:p>
                      <a:pPr algn="l"/>
                      <a:r>
                        <a:rPr lang="en-US" sz="1600" b="0" dirty="0" smtClean="0">
                          <a:solidFill>
                            <a:schemeClr val="tx1"/>
                          </a:solidFill>
                        </a:rPr>
                        <a:t>16980301- BEBR SURVEY ADMIN (Sub-division)</a:t>
                      </a:r>
                    </a:p>
                    <a:p>
                      <a:pPr algn="l"/>
                      <a:r>
                        <a:rPr lang="en-US" sz="1600" b="0" dirty="0" smtClean="0">
                          <a:solidFill>
                            <a:schemeClr val="tx1"/>
                          </a:solidFill>
                        </a:rPr>
                        <a:t>16980300- BEBR SURVEY (Division)</a:t>
                      </a:r>
                    </a:p>
                    <a:p>
                      <a:pPr algn="l"/>
                      <a:r>
                        <a:rPr lang="en-US" sz="1600" b="0" dirty="0" smtClean="0">
                          <a:solidFill>
                            <a:schemeClr val="tx1"/>
                          </a:solidFill>
                        </a:rPr>
                        <a:t>16980000- BEBR Main Bureau (Department)</a:t>
                      </a:r>
                    </a:p>
                    <a:p>
                      <a:pPr algn="l"/>
                      <a:r>
                        <a:rPr lang="en-US" sz="1600" b="0" dirty="0" smtClean="0">
                          <a:solidFill>
                            <a:schemeClr val="tx1"/>
                          </a:solidFill>
                        </a:rPr>
                        <a:t>16000000- College of Liberal Arts and Sciences (College)</a:t>
                      </a:r>
                    </a:p>
                    <a:p>
                      <a:endParaRPr lang="en-US" dirty="0">
                        <a:solidFill>
                          <a:schemeClr val="tx1"/>
                        </a:solidFill>
                      </a:endParaRPr>
                    </a:p>
                  </a:txBody>
                  <a:tcPr>
                    <a:solidFill>
                      <a:schemeClr val="accent1">
                        <a:lumMod val="60000"/>
                        <a:lumOff val="40000"/>
                      </a:schemeClr>
                    </a:solidFill>
                  </a:tcPr>
                </a:tc>
                <a:tc>
                  <a:txBody>
                    <a:bodyPr/>
                    <a:lstStyle/>
                    <a:p>
                      <a:r>
                        <a:rPr lang="en-US" sz="1600" b="0" dirty="0" smtClean="0">
                          <a:solidFill>
                            <a:schemeClr val="tx1"/>
                          </a:solidFill>
                        </a:rPr>
                        <a:t>19050600- Electronic</a:t>
                      </a:r>
                      <a:r>
                        <a:rPr lang="en-US" sz="1600" b="0" baseline="0" dirty="0" smtClean="0">
                          <a:solidFill>
                            <a:schemeClr val="tx1"/>
                          </a:solidFill>
                        </a:rPr>
                        <a:t> Communications Lab (Division)</a:t>
                      </a:r>
                    </a:p>
                    <a:p>
                      <a:r>
                        <a:rPr lang="en-US" sz="1600" b="0" baseline="0" dirty="0" smtClean="0">
                          <a:solidFill>
                            <a:schemeClr val="tx1"/>
                          </a:solidFill>
                        </a:rPr>
                        <a:t>19050000- Electrical / Computer Engineering (Department)</a:t>
                      </a:r>
                    </a:p>
                    <a:p>
                      <a:r>
                        <a:rPr lang="en-US" sz="1600" b="0" baseline="0" dirty="0" smtClean="0">
                          <a:solidFill>
                            <a:schemeClr val="tx1"/>
                          </a:solidFill>
                        </a:rPr>
                        <a:t>19000000- College of Engineering (College)</a:t>
                      </a:r>
                      <a:endParaRPr lang="en-US" sz="1600" b="0" dirty="0">
                        <a:solidFill>
                          <a:schemeClr val="tx1"/>
                        </a:solidFill>
                      </a:endParaRPr>
                    </a:p>
                  </a:txBody>
                  <a:tcPr>
                    <a:solidFill>
                      <a:schemeClr val="accent1">
                        <a:lumMod val="60000"/>
                        <a:lumOff val="40000"/>
                      </a:schemeClr>
                    </a:solidFill>
                  </a:tcPr>
                </a:tc>
              </a:tr>
              <a:tr h="1165654">
                <a:tc>
                  <a:txBody>
                    <a:bodyPr/>
                    <a:lstStyle/>
                    <a:p>
                      <a:r>
                        <a:rPr lang="en-US" sz="1600" dirty="0" smtClean="0"/>
                        <a:t>29051402- Gastroenterology- Liver (Sub-division)</a:t>
                      </a:r>
                    </a:p>
                    <a:p>
                      <a:r>
                        <a:rPr lang="en-US" sz="1600" dirty="0" smtClean="0"/>
                        <a:t>29051400- Gastroenterology (Division)</a:t>
                      </a:r>
                    </a:p>
                    <a:p>
                      <a:r>
                        <a:rPr lang="en-US" sz="1600" dirty="0" smtClean="0"/>
                        <a:t>29050000-</a:t>
                      </a:r>
                      <a:r>
                        <a:rPr lang="en-US" sz="1600" baseline="0" dirty="0" smtClean="0"/>
                        <a:t> Medicine (Department)</a:t>
                      </a:r>
                    </a:p>
                    <a:p>
                      <a:r>
                        <a:rPr lang="en-US" sz="1600" baseline="0" dirty="0" smtClean="0"/>
                        <a:t>29000000- Medicine (College)</a:t>
                      </a:r>
                      <a:endParaRPr lang="en-US" sz="1600" dirty="0"/>
                    </a:p>
                  </a:txBody>
                  <a:tcPr>
                    <a:solidFill>
                      <a:schemeClr val="accent1">
                        <a:lumMod val="20000"/>
                        <a:lumOff val="80000"/>
                      </a:schemeClr>
                    </a:solidFill>
                  </a:tcPr>
                </a:tc>
                <a:tc>
                  <a:txBody>
                    <a:bodyPr/>
                    <a:lstStyle/>
                    <a:p>
                      <a:r>
                        <a:rPr lang="en-US" sz="1600" dirty="0" smtClean="0"/>
                        <a:t>60210300- Soil </a:t>
                      </a:r>
                      <a:r>
                        <a:rPr lang="en-US" sz="1600" dirty="0" err="1" smtClean="0"/>
                        <a:t>Chem</a:t>
                      </a:r>
                      <a:r>
                        <a:rPr lang="en-US" sz="1600" dirty="0" smtClean="0"/>
                        <a:t> Core lab (Division)</a:t>
                      </a:r>
                    </a:p>
                    <a:p>
                      <a:r>
                        <a:rPr lang="en-US" sz="1600" dirty="0" smtClean="0"/>
                        <a:t>60210000- Soil and Water Science</a:t>
                      </a:r>
                      <a:r>
                        <a:rPr lang="en-US" sz="1600" baseline="0" dirty="0" smtClean="0"/>
                        <a:t> (Department)</a:t>
                      </a:r>
                    </a:p>
                    <a:p>
                      <a:r>
                        <a:rPr lang="en-US" sz="1600" baseline="0" dirty="0" smtClean="0"/>
                        <a:t>60000000- Agriculture / Natural Resources (College)</a:t>
                      </a:r>
                      <a:endParaRPr lang="en-US" sz="1600" dirty="0"/>
                    </a:p>
                  </a:txBody>
                  <a:tcPr>
                    <a:solidFill>
                      <a:schemeClr val="accent1">
                        <a:lumMod val="20000"/>
                        <a:lumOff val="80000"/>
                      </a:schemeClr>
                    </a:solidFill>
                  </a:tcPr>
                </a:tc>
              </a:tr>
            </a:tbl>
          </a:graphicData>
        </a:graphic>
      </p:graphicFrame>
    </p:spTree>
    <p:extLst>
      <p:ext uri="{BB962C8B-B14F-4D97-AF65-F5344CB8AC3E}">
        <p14:creationId xmlns:p14="http://schemas.microsoft.com/office/powerpoint/2010/main" val="4076481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946" y="295103"/>
            <a:ext cx="10025449" cy="1335989"/>
          </a:xfrm>
        </p:spPr>
        <p:txBody>
          <a:bodyPr>
            <a:normAutofit/>
          </a:bodyPr>
          <a:lstStyle/>
          <a:p>
            <a:pPr algn="l"/>
            <a:endParaRPr lang="en-US" sz="1800" dirty="0"/>
          </a:p>
        </p:txBody>
      </p:sp>
      <p:sp>
        <p:nvSpPr>
          <p:cNvPr id="3" name="Subtitle 2"/>
          <p:cNvSpPr>
            <a:spLocks noGrp="1"/>
          </p:cNvSpPr>
          <p:nvPr>
            <p:ph type="subTitle" idx="1"/>
          </p:nvPr>
        </p:nvSpPr>
        <p:spPr>
          <a:xfrm>
            <a:off x="205946" y="1852449"/>
            <a:ext cx="10025449" cy="4742902"/>
          </a:xfrm>
        </p:spPr>
        <p:txBody>
          <a:bodyPr>
            <a:normAutofit fontScale="77500" lnSpcReduction="20000"/>
          </a:bodyPr>
          <a:lstStyle/>
          <a:p>
            <a:pPr algn="l">
              <a:lnSpc>
                <a:spcPct val="120000"/>
              </a:lnSpc>
              <a:spcBef>
                <a:spcPts val="0"/>
              </a:spcBef>
            </a:pPr>
            <a:r>
              <a:rPr lang="en-US" sz="2700" b="1" dirty="0" smtClean="0"/>
              <a:t>Grant Approver </a:t>
            </a:r>
            <a:r>
              <a:rPr lang="en-US" sz="2700" dirty="0"/>
              <a:t>– </a:t>
            </a:r>
            <a:r>
              <a:rPr lang="en-US" sz="2700" dirty="0" smtClean="0"/>
              <a:t>responsible </a:t>
            </a:r>
            <a:r>
              <a:rPr lang="en-US" sz="2700" dirty="0"/>
              <a:t>for reviewing and approving the submitted </a:t>
            </a:r>
            <a:r>
              <a:rPr lang="en-US" sz="2700" dirty="0" smtClean="0"/>
              <a:t>proposal.  This is the person that “approves” in </a:t>
            </a:r>
            <a:r>
              <a:rPr lang="en-US" sz="2700" dirty="0" err="1" smtClean="0"/>
              <a:t>myUFL</a:t>
            </a:r>
            <a:r>
              <a:rPr lang="en-US" sz="2700" dirty="0" smtClean="0"/>
              <a:t> workflow or signs the DSP-1 form.</a:t>
            </a:r>
          </a:p>
          <a:p>
            <a:pPr algn="l">
              <a:lnSpc>
                <a:spcPct val="120000"/>
              </a:lnSpc>
              <a:spcBef>
                <a:spcPts val="0"/>
              </a:spcBef>
            </a:pPr>
            <a:endParaRPr lang="en-US" sz="2700" b="1" dirty="0"/>
          </a:p>
          <a:p>
            <a:pPr lvl="0" algn="l">
              <a:lnSpc>
                <a:spcPct val="120000"/>
              </a:lnSpc>
              <a:spcBef>
                <a:spcPts val="0"/>
              </a:spcBef>
            </a:pPr>
            <a:r>
              <a:rPr lang="en-US" sz="2700" dirty="0"/>
              <a:t>Can </a:t>
            </a:r>
            <a:r>
              <a:rPr lang="en-US" sz="2700" b="1" i="1" dirty="0"/>
              <a:t>view</a:t>
            </a:r>
            <a:r>
              <a:rPr lang="en-US" sz="2700" dirty="0"/>
              <a:t> </a:t>
            </a:r>
            <a:r>
              <a:rPr lang="en-US" sz="2700" dirty="0" smtClean="0"/>
              <a:t>(not edit) a </a:t>
            </a:r>
            <a:r>
              <a:rPr lang="en-US" sz="2700" dirty="0"/>
              <a:t>proposal </a:t>
            </a:r>
            <a:r>
              <a:rPr lang="en-US" sz="2700" dirty="0" smtClean="0"/>
              <a:t>if their unit or any unit below (i.e. if you are listed as approver for the college, you will see all proposals for all departments within your college) is the submitting department or has any key </a:t>
            </a:r>
            <a:r>
              <a:rPr lang="en-US" sz="2700" dirty="0"/>
              <a:t>personnel listed in the </a:t>
            </a:r>
            <a:r>
              <a:rPr lang="en-US" sz="2700" dirty="0" smtClean="0"/>
              <a:t>proposal</a:t>
            </a:r>
            <a:endParaRPr lang="en-US" sz="2700" dirty="0"/>
          </a:p>
          <a:p>
            <a:pPr marL="742950" lvl="1" indent="-285750" algn="l">
              <a:buFont typeface="Courier New" panose="02070309020205020404" pitchFamily="49" charset="0"/>
              <a:buChar char="o"/>
            </a:pPr>
            <a:endParaRPr lang="en-US" sz="2700" b="1" dirty="0" smtClean="0"/>
          </a:p>
          <a:p>
            <a:pPr lvl="0" algn="l">
              <a:lnSpc>
                <a:spcPct val="120000"/>
              </a:lnSpc>
              <a:spcBef>
                <a:spcPts val="0"/>
              </a:spcBef>
            </a:pPr>
            <a:r>
              <a:rPr lang="en-US" sz="2700" b="1" dirty="0"/>
              <a:t>To be a Grant </a:t>
            </a:r>
            <a:r>
              <a:rPr lang="en-US" sz="2700" b="1" dirty="0" smtClean="0"/>
              <a:t>Approver in </a:t>
            </a:r>
            <a:r>
              <a:rPr lang="en-US" sz="2700" b="1" dirty="0"/>
              <a:t>UFIRST, you must:</a:t>
            </a:r>
          </a:p>
          <a:p>
            <a:pPr marL="342900" lvl="0" indent="-342900" algn="l">
              <a:lnSpc>
                <a:spcPct val="120000"/>
              </a:lnSpc>
              <a:spcBef>
                <a:spcPts val="0"/>
              </a:spcBef>
              <a:buAutoNum type="arabicPeriod"/>
            </a:pPr>
            <a:r>
              <a:rPr lang="en-US" sz="2700" dirty="0"/>
              <a:t>Have the </a:t>
            </a:r>
            <a:r>
              <a:rPr lang="en-US" sz="2700" dirty="0" err="1" smtClean="0"/>
              <a:t>UF_N_GM_Grants_Approver</a:t>
            </a:r>
            <a:r>
              <a:rPr lang="en-US" sz="2700" dirty="0" smtClean="0"/>
              <a:t> </a:t>
            </a:r>
            <a:r>
              <a:rPr lang="en-US" sz="2700" dirty="0"/>
              <a:t>role in PeopleSoft</a:t>
            </a:r>
          </a:p>
          <a:p>
            <a:pPr marL="342900" lvl="0" indent="-342900" algn="l">
              <a:lnSpc>
                <a:spcPct val="120000"/>
              </a:lnSpc>
              <a:spcBef>
                <a:spcPts val="0"/>
              </a:spcBef>
              <a:buAutoNum type="arabicPeriod"/>
            </a:pPr>
            <a:r>
              <a:rPr lang="en-US" sz="2700" dirty="0"/>
              <a:t>Your Grant Workflow Administrator must link you to your unit (department, division, </a:t>
            </a:r>
            <a:r>
              <a:rPr lang="en-US" sz="2700" dirty="0" err="1"/>
              <a:t>etc</a:t>
            </a:r>
            <a:r>
              <a:rPr lang="en-US" sz="2700" dirty="0"/>
              <a:t>) in UFIRST</a:t>
            </a:r>
          </a:p>
          <a:p>
            <a:pPr lvl="0" algn="l">
              <a:lnSpc>
                <a:spcPct val="120000"/>
              </a:lnSpc>
              <a:spcBef>
                <a:spcPts val="0"/>
              </a:spcBef>
            </a:pPr>
            <a:endParaRPr lang="en-US" sz="1800" b="1" dirty="0"/>
          </a:p>
          <a:p>
            <a:pPr lvl="0">
              <a:lnSpc>
                <a:spcPct val="120000"/>
              </a:lnSpc>
              <a:spcBef>
                <a:spcPts val="0"/>
              </a:spcBef>
            </a:pPr>
            <a:r>
              <a:rPr lang="en-US" sz="4000" b="1" dirty="0"/>
              <a:t>Generally </a:t>
            </a:r>
            <a:r>
              <a:rPr lang="en-US" sz="4000" b="1" dirty="0" smtClean="0"/>
              <a:t>only chairs, directors, deans and their approval delegates should have </a:t>
            </a:r>
            <a:r>
              <a:rPr lang="en-US" sz="4000" b="1" dirty="0"/>
              <a:t>this </a:t>
            </a:r>
            <a:r>
              <a:rPr lang="en-US" sz="4000" b="1" dirty="0" smtClean="0"/>
              <a:t>role</a:t>
            </a:r>
            <a:endParaRPr lang="en-US" sz="4000" b="1" dirty="0"/>
          </a:p>
          <a:p>
            <a:pPr algn="l"/>
            <a:endParaRPr lang="en-US" sz="1800" b="1" dirty="0"/>
          </a:p>
          <a:p>
            <a:pPr algn="l"/>
            <a:endParaRPr lang="en-US" sz="1800" b="1" dirty="0" smtClean="0"/>
          </a:p>
          <a:p>
            <a:pPr algn="l"/>
            <a:endParaRPr lang="en-US" sz="1800" dirty="0" smtClean="0"/>
          </a:p>
          <a:p>
            <a:pPr marL="285750" lvl="0" indent="-285750" algn="l">
              <a:buFont typeface="Arial" panose="020B0604020202020204" pitchFamily="34" charset="0"/>
              <a:buChar char="•"/>
            </a:pPr>
            <a:endParaRPr lang="en-US" sz="1600" dirty="0" smtClean="0"/>
          </a:p>
          <a:p>
            <a:pPr marL="285750" lvl="0" indent="-285750" algn="l">
              <a:buFont typeface="Arial" panose="020B0604020202020204" pitchFamily="34" charset="0"/>
              <a:buChar char="•"/>
            </a:pPr>
            <a:endParaRPr lang="en-US" sz="23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483" y="470349"/>
            <a:ext cx="7670457" cy="820739"/>
          </a:xfrm>
          <a:prstGeom prst="rect">
            <a:avLst/>
          </a:prstGeom>
        </p:spPr>
      </p:pic>
    </p:spTree>
    <p:extLst>
      <p:ext uri="{BB962C8B-B14F-4D97-AF65-F5344CB8AC3E}">
        <p14:creationId xmlns:p14="http://schemas.microsoft.com/office/powerpoint/2010/main" val="4225951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946" y="295103"/>
            <a:ext cx="10025449" cy="1335989"/>
          </a:xfrm>
        </p:spPr>
        <p:txBody>
          <a:bodyPr>
            <a:normAutofit/>
          </a:bodyPr>
          <a:lstStyle/>
          <a:p>
            <a:pPr algn="l"/>
            <a:endParaRPr lang="en-US" sz="1800" dirty="0"/>
          </a:p>
        </p:txBody>
      </p:sp>
      <p:sp>
        <p:nvSpPr>
          <p:cNvPr id="3" name="Subtitle 2"/>
          <p:cNvSpPr>
            <a:spLocks noGrp="1"/>
          </p:cNvSpPr>
          <p:nvPr>
            <p:ph type="subTitle" idx="1"/>
          </p:nvPr>
        </p:nvSpPr>
        <p:spPr>
          <a:xfrm>
            <a:off x="205946" y="2003898"/>
            <a:ext cx="10025449" cy="4495756"/>
          </a:xfrm>
        </p:spPr>
        <p:txBody>
          <a:bodyPr>
            <a:noAutofit/>
          </a:bodyPr>
          <a:lstStyle/>
          <a:p>
            <a:pPr algn="l"/>
            <a:r>
              <a:rPr lang="en-US" b="1" dirty="0" smtClean="0"/>
              <a:t>Unit Fiscal Authority (UFA) </a:t>
            </a:r>
            <a:r>
              <a:rPr lang="en-US" dirty="0" smtClean="0"/>
              <a:t>– </a:t>
            </a:r>
            <a:endParaRPr lang="en-US" b="1" dirty="0" smtClean="0"/>
          </a:p>
          <a:p>
            <a:pPr algn="l">
              <a:lnSpc>
                <a:spcPct val="100000"/>
              </a:lnSpc>
              <a:spcAft>
                <a:spcPts val="600"/>
              </a:spcAft>
            </a:pPr>
            <a:r>
              <a:rPr lang="en-US" sz="1900" dirty="0" smtClean="0"/>
              <a:t>These are a special set of approvers.  If cost share is identified in the proposal, UFIRST requires that the proposal team identify a responsible department. </a:t>
            </a:r>
            <a:r>
              <a:rPr lang="en-US" sz="1900" u="sng" dirty="0" smtClean="0"/>
              <a:t>If the responsible department for the cost share is different from the submitting department, cost share approval is required before the proposal will route through for the usual Approval by the submitting department</a:t>
            </a:r>
            <a:r>
              <a:rPr lang="en-US" sz="1900" dirty="0" smtClean="0"/>
              <a:t>. In the awards module, UFAs approve requests for temporary release of funding (advance spending) projects.  Many units require an Associate Dean, College Business Officer, or Chair to approve cost share where the typical grant without cost share can be approved by grants administrators.</a:t>
            </a:r>
          </a:p>
          <a:p>
            <a:pPr algn="l">
              <a:lnSpc>
                <a:spcPct val="100000"/>
              </a:lnSpc>
            </a:pPr>
            <a:r>
              <a:rPr lang="en-US" sz="1900" dirty="0" smtClean="0"/>
              <a:t>The Grants Workflow Administrator also sets up the Cost share approver for each unit.  If there is no approver listed, UFIRST looks “up the chain” for an approver at the next hierarchy.  For example, if there is no cost share approver listed for a division, UFIRST will look to find a cost share approver in the department.  If there is no cost share approver listed for that department, UFIRST will look to the college.  There must be at minimum, one cost share approver per college.</a:t>
            </a:r>
          </a:p>
          <a:p>
            <a:pPr algn="l"/>
            <a:endParaRPr lang="en-US" dirty="0" smtClean="0"/>
          </a:p>
          <a:p>
            <a:pPr algn="l"/>
            <a:endParaRPr lang="en-US" dirty="0"/>
          </a:p>
          <a:p>
            <a:pPr algn="l"/>
            <a:endParaRPr lang="en-US" dirty="0" smtClean="0"/>
          </a:p>
          <a:p>
            <a:pPr algn="l"/>
            <a:endParaRPr lang="en-US" dirty="0"/>
          </a:p>
          <a:p>
            <a:pPr algn="l"/>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483" y="470349"/>
            <a:ext cx="7670457" cy="820739"/>
          </a:xfrm>
          <a:prstGeom prst="rect">
            <a:avLst/>
          </a:prstGeom>
        </p:spPr>
      </p:pic>
    </p:spTree>
    <p:extLst>
      <p:ext uri="{BB962C8B-B14F-4D97-AF65-F5344CB8AC3E}">
        <p14:creationId xmlns:p14="http://schemas.microsoft.com/office/powerpoint/2010/main" val="3384944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946" y="295103"/>
            <a:ext cx="10025449" cy="1335989"/>
          </a:xfrm>
        </p:spPr>
        <p:txBody>
          <a:bodyPr>
            <a:normAutofit/>
          </a:bodyPr>
          <a:lstStyle/>
          <a:p>
            <a:pPr algn="l"/>
            <a:endParaRPr lang="en-US" sz="1800" dirty="0"/>
          </a:p>
        </p:txBody>
      </p:sp>
      <p:sp>
        <p:nvSpPr>
          <p:cNvPr id="3" name="Subtitle 2"/>
          <p:cNvSpPr>
            <a:spLocks noGrp="1"/>
          </p:cNvSpPr>
          <p:nvPr>
            <p:ph type="subTitle" idx="1"/>
          </p:nvPr>
        </p:nvSpPr>
        <p:spPr>
          <a:xfrm>
            <a:off x="205946" y="2003898"/>
            <a:ext cx="10025449" cy="4495756"/>
          </a:xfrm>
        </p:spPr>
        <p:txBody>
          <a:bodyPr>
            <a:noAutofit/>
          </a:bodyPr>
          <a:lstStyle/>
          <a:p>
            <a:pPr algn="l"/>
            <a:r>
              <a:rPr lang="en-US" b="1" dirty="0" smtClean="0"/>
              <a:t>How does the approval process work?</a:t>
            </a:r>
          </a:p>
          <a:p>
            <a:pPr marL="457200" indent="-457200" algn="l">
              <a:buFont typeface="+mj-lt"/>
              <a:buAutoNum type="arabicPeriod"/>
            </a:pPr>
            <a:r>
              <a:rPr lang="en-US" sz="1900" dirty="0" smtClean="0"/>
              <a:t>The Grant Workflow Administrator lists the approvers in order for each unit (division, department, </a:t>
            </a:r>
            <a:r>
              <a:rPr lang="en-US" sz="1900" dirty="0" err="1" smtClean="0"/>
              <a:t>etc</a:t>
            </a:r>
            <a:r>
              <a:rPr lang="en-US" sz="1900" dirty="0" smtClean="0"/>
              <a:t>).  There can be a pool of approvers at any particular level (i.e. a department may list the chair, vice chair, and department business officer as approvers for the “chair”)</a:t>
            </a:r>
            <a:endParaRPr lang="en-US" sz="1900" dirty="0"/>
          </a:p>
          <a:p>
            <a:pPr marL="457200" indent="-457200" algn="l">
              <a:buFont typeface="+mj-lt"/>
              <a:buAutoNum type="arabicPeriod"/>
            </a:pPr>
            <a:r>
              <a:rPr lang="en-US" sz="1900" dirty="0" smtClean="0"/>
              <a:t>Each proposal in UFIRST has a submitting department (unit).</a:t>
            </a:r>
          </a:p>
          <a:p>
            <a:pPr marL="457200" indent="-457200" algn="l">
              <a:buFont typeface="+mj-lt"/>
              <a:buAutoNum type="arabicPeriod"/>
            </a:pPr>
            <a:r>
              <a:rPr lang="en-US" sz="1900" dirty="0" smtClean="0"/>
              <a:t>When the proposal is submitted for review and approval, the system looks at the submitting department Approvers as set up by the Grants Workflow Administrator and adds all of them to the Approval chain. This chain is recorded on the proposal.</a:t>
            </a:r>
          </a:p>
          <a:p>
            <a:pPr marL="457200" indent="-457200" algn="l">
              <a:buFont typeface="+mj-lt"/>
              <a:buAutoNum type="arabicPeriod"/>
            </a:pPr>
            <a:r>
              <a:rPr lang="en-US" sz="1900" dirty="0" smtClean="0"/>
              <a:t>UFIRST sends an email to the first level of approvers.  </a:t>
            </a:r>
          </a:p>
          <a:p>
            <a:pPr marL="457200" indent="-457200" algn="l">
              <a:buFont typeface="+mj-lt"/>
              <a:buAutoNum type="arabicPeriod"/>
            </a:pPr>
            <a:r>
              <a:rPr lang="en-US" sz="1900" dirty="0" smtClean="0"/>
              <a:t>When any one of them approves, UFIRST sends an email to the second level of approvers.  And so on until all “levels” as set up by the Grant Workflow Administrator as described in step 1 have completed the approvals.  </a:t>
            </a:r>
          </a:p>
          <a:p>
            <a:pPr marL="457200" indent="-457200" algn="l">
              <a:buFont typeface="+mj-lt"/>
              <a:buAutoNum type="arabicPeriod"/>
            </a:pPr>
            <a:r>
              <a:rPr lang="en-US" sz="1900" dirty="0" smtClean="0"/>
              <a:t>The proposal is routed automatically to DSP after the last approver.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483" y="470349"/>
            <a:ext cx="7670457" cy="820739"/>
          </a:xfrm>
          <a:prstGeom prst="rect">
            <a:avLst/>
          </a:prstGeom>
        </p:spPr>
      </p:pic>
    </p:spTree>
    <p:extLst>
      <p:ext uri="{BB962C8B-B14F-4D97-AF65-F5344CB8AC3E}">
        <p14:creationId xmlns:p14="http://schemas.microsoft.com/office/powerpoint/2010/main" val="198457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946" y="295103"/>
            <a:ext cx="10025449" cy="1335989"/>
          </a:xfrm>
        </p:spPr>
        <p:txBody>
          <a:bodyPr>
            <a:normAutofit/>
          </a:bodyPr>
          <a:lstStyle/>
          <a:p>
            <a:pPr algn="l"/>
            <a:endParaRPr lang="en-US" sz="1800" dirty="0"/>
          </a:p>
        </p:txBody>
      </p:sp>
      <p:sp>
        <p:nvSpPr>
          <p:cNvPr id="3" name="Subtitle 2"/>
          <p:cNvSpPr>
            <a:spLocks noGrp="1"/>
          </p:cNvSpPr>
          <p:nvPr>
            <p:ph type="subTitle" idx="1"/>
          </p:nvPr>
        </p:nvSpPr>
        <p:spPr>
          <a:xfrm>
            <a:off x="205946" y="1883979"/>
            <a:ext cx="10025449" cy="4615675"/>
          </a:xfrm>
        </p:spPr>
        <p:txBody>
          <a:bodyPr>
            <a:noAutofit/>
          </a:bodyPr>
          <a:lstStyle/>
          <a:p>
            <a:pPr algn="l"/>
            <a:r>
              <a:rPr lang="en-US" dirty="0" smtClean="0"/>
              <a:t>Department Approval </a:t>
            </a:r>
            <a:r>
              <a:rPr lang="en-US" dirty="0"/>
              <a:t>Steps – </a:t>
            </a:r>
            <a:r>
              <a:rPr lang="en-US" dirty="0" smtClean="0"/>
              <a:t>If a unit is “blank”</a:t>
            </a:r>
          </a:p>
          <a:p>
            <a:pPr algn="l"/>
            <a:endParaRPr lang="en-US" dirty="0" smtClean="0"/>
          </a:p>
          <a:p>
            <a:pPr algn="l"/>
            <a:endParaRPr lang="en-US" dirty="0" smtClean="0"/>
          </a:p>
          <a:p>
            <a:pPr algn="l"/>
            <a:endParaRPr lang="en-US" dirty="0" smtClean="0"/>
          </a:p>
          <a:p>
            <a:pPr algn="l"/>
            <a:endParaRPr lang="en-US" dirty="0" smtClean="0"/>
          </a:p>
          <a:p>
            <a:pPr algn="l"/>
            <a:endParaRPr lang="en-US" dirty="0" smtClean="0"/>
          </a:p>
          <a:p>
            <a:pPr marL="285750" indent="-285750" algn="l">
              <a:buFont typeface="Arial" panose="020B0604020202020204" pitchFamily="34" charset="0"/>
              <a:buChar char="•"/>
            </a:pPr>
            <a:r>
              <a:rPr lang="en-US" sz="1800" dirty="0" smtClean="0"/>
              <a:t>A proposal with the submitting department 29051400 would use the departmental approval steps specified for 29050000 because no steps were specified at the child (Division) level.</a:t>
            </a:r>
          </a:p>
          <a:p>
            <a:pPr marL="285750" indent="-285750" algn="l">
              <a:buFont typeface="Arial" panose="020B0604020202020204" pitchFamily="34" charset="0"/>
              <a:buChar char="•"/>
            </a:pPr>
            <a:r>
              <a:rPr lang="en-US" sz="1800" dirty="0" smtClean="0"/>
              <a:t>The GWAs must specify all steps for the organization. UFIRST does not add the approval steps for the parent organization to that of the submitting department. A proposal with the submitting department of 29050000 will first be routed to Anderson and Brown for approval  (only 1 approval required) then will be routed to Smith and Jones for approval.</a:t>
            </a:r>
          </a:p>
          <a:p>
            <a:pPr algn="l"/>
            <a:endParaRPr lang="en-US" sz="2000" dirty="0" smtClean="0"/>
          </a:p>
          <a:p>
            <a:pPr algn="l"/>
            <a:endParaRPr lang="en-US" dirty="0"/>
          </a:p>
          <a:p>
            <a:pPr algn="l"/>
            <a:endParaRPr lang="en-US" dirty="0" smtClean="0"/>
          </a:p>
          <a:p>
            <a:pPr algn="l"/>
            <a:endParaRPr lang="en-US" dirty="0"/>
          </a:p>
          <a:p>
            <a:pPr algn="l"/>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483" y="470349"/>
            <a:ext cx="7670457" cy="820739"/>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594410468"/>
              </p:ext>
            </p:extLst>
          </p:nvPr>
        </p:nvGraphicFramePr>
        <p:xfrm>
          <a:off x="367898" y="2393740"/>
          <a:ext cx="8815517" cy="2123440"/>
        </p:xfrm>
        <a:graphic>
          <a:graphicData uri="http://schemas.openxmlformats.org/drawingml/2006/table">
            <a:tbl>
              <a:tblPr firstRow="1" bandRow="1">
                <a:tableStyleId>{5C22544A-7EE6-4342-B048-85BDC9FD1C3A}</a:tableStyleId>
              </a:tblPr>
              <a:tblGrid>
                <a:gridCol w="1052082"/>
                <a:gridCol w="1990164"/>
                <a:gridCol w="1021755"/>
                <a:gridCol w="1882810"/>
                <a:gridCol w="826524"/>
                <a:gridCol w="2042182"/>
              </a:tblGrid>
              <a:tr h="370840">
                <a:tc gridSpan="2">
                  <a:txBody>
                    <a:bodyPr/>
                    <a:lstStyle/>
                    <a:p>
                      <a:r>
                        <a:rPr lang="en-US" dirty="0" smtClean="0"/>
                        <a:t>29000000</a:t>
                      </a:r>
                      <a:r>
                        <a:rPr lang="en-US" baseline="0" dirty="0" smtClean="0"/>
                        <a:t> – Medicine (College)</a:t>
                      </a:r>
                      <a:endParaRPr lang="en-US" dirty="0"/>
                    </a:p>
                  </a:txBody>
                  <a:tcPr/>
                </a:tc>
                <a:tc hMerge="1">
                  <a:txBody>
                    <a:bodyPr/>
                    <a:lstStyle/>
                    <a:p>
                      <a:endParaRPr lang="en-US" dirty="0"/>
                    </a:p>
                  </a:txBody>
                  <a:tcPr/>
                </a:tc>
                <a:tc gridSpan="2">
                  <a:txBody>
                    <a:bodyPr/>
                    <a:lstStyle/>
                    <a:p>
                      <a:r>
                        <a:rPr lang="en-US" dirty="0" smtClean="0"/>
                        <a:t>29050000 – Medicine (Department)</a:t>
                      </a:r>
                      <a:endParaRPr lang="en-US" dirty="0"/>
                    </a:p>
                  </a:txBody>
                  <a:tcPr/>
                </a:tc>
                <a:tc hMerge="1">
                  <a:txBody>
                    <a:bodyPr/>
                    <a:lstStyle/>
                    <a:p>
                      <a:endParaRPr lang="en-US" dirty="0"/>
                    </a:p>
                  </a:txBody>
                  <a:tcPr/>
                </a:tc>
                <a:tc gridSpan="2">
                  <a:txBody>
                    <a:bodyPr/>
                    <a:lstStyle/>
                    <a:p>
                      <a:r>
                        <a:rPr lang="en-US" dirty="0" smtClean="0"/>
                        <a:t>29051400 – Gastroenterology</a:t>
                      </a:r>
                      <a:r>
                        <a:rPr lang="en-US" baseline="0" dirty="0" smtClean="0"/>
                        <a:t> (Division)</a:t>
                      </a:r>
                      <a:endParaRPr lang="en-US" dirty="0"/>
                    </a:p>
                  </a:txBody>
                  <a:tcPr/>
                </a:tc>
                <a:tc hMerge="1">
                  <a:txBody>
                    <a:bodyPr/>
                    <a:lstStyle/>
                    <a:p>
                      <a:endParaRPr lang="en-US" dirty="0"/>
                    </a:p>
                  </a:txBody>
                  <a:tcPr/>
                </a:tc>
              </a:tr>
              <a:tr h="370840">
                <a:tc>
                  <a:txBody>
                    <a:bodyPr/>
                    <a:lstStyle/>
                    <a:p>
                      <a:r>
                        <a:rPr lang="en-US" dirty="0" smtClean="0"/>
                        <a:t>Step 1</a:t>
                      </a:r>
                      <a:endParaRPr lang="en-US" dirty="0"/>
                    </a:p>
                  </a:txBody>
                  <a:tcPr/>
                </a:tc>
                <a:tc>
                  <a:txBody>
                    <a:bodyPr/>
                    <a:lstStyle/>
                    <a:p>
                      <a:r>
                        <a:rPr lang="en-US" dirty="0" smtClean="0"/>
                        <a:t>Smith</a:t>
                      </a:r>
                      <a:endParaRPr lang="en-US" dirty="0"/>
                    </a:p>
                  </a:txBody>
                  <a:tcPr/>
                </a:tc>
                <a:tc>
                  <a:txBody>
                    <a:bodyPr/>
                    <a:lstStyle/>
                    <a:p>
                      <a:r>
                        <a:rPr lang="en-US" dirty="0" smtClean="0"/>
                        <a:t>Step 1</a:t>
                      </a:r>
                      <a:endParaRPr lang="en-US" dirty="0"/>
                    </a:p>
                  </a:txBody>
                  <a:tcPr/>
                </a:tc>
                <a:tc>
                  <a:txBody>
                    <a:bodyPr/>
                    <a:lstStyle/>
                    <a:p>
                      <a:r>
                        <a:rPr lang="en-US" dirty="0" smtClean="0"/>
                        <a:t>Anderson</a:t>
                      </a:r>
                      <a:endParaRPr lang="en-US" dirty="0"/>
                    </a:p>
                  </a:txBody>
                  <a:tcPr/>
                </a:tc>
                <a:tc>
                  <a:txBody>
                    <a:bodyPr/>
                    <a:lstStyle/>
                    <a:p>
                      <a:r>
                        <a:rPr lang="en-US" dirty="0" smtClean="0"/>
                        <a:t>Step 1</a:t>
                      </a:r>
                      <a:endParaRPr lang="en-US" dirty="0"/>
                    </a:p>
                  </a:txBody>
                  <a:tcPr/>
                </a:tc>
                <a:tc>
                  <a:txBody>
                    <a:bodyPr/>
                    <a:lstStyle/>
                    <a:p>
                      <a:r>
                        <a:rPr lang="en-US" dirty="0" smtClean="0"/>
                        <a:t>----</a:t>
                      </a:r>
                      <a:endParaRPr lang="en-US" dirty="0"/>
                    </a:p>
                  </a:txBody>
                  <a:tcPr/>
                </a:tc>
              </a:tr>
              <a:tr h="370840">
                <a:tc>
                  <a:txBody>
                    <a:bodyPr/>
                    <a:lstStyle/>
                    <a:p>
                      <a:endParaRPr lang="en-US" dirty="0"/>
                    </a:p>
                  </a:txBody>
                  <a:tcPr/>
                </a:tc>
                <a:tc>
                  <a:txBody>
                    <a:bodyPr/>
                    <a:lstStyle/>
                    <a:p>
                      <a:r>
                        <a:rPr lang="en-US" dirty="0" smtClean="0"/>
                        <a:t>Jones</a:t>
                      </a:r>
                      <a:endParaRPr lang="en-US" dirty="0"/>
                    </a:p>
                  </a:txBody>
                  <a:tcPr/>
                </a:tc>
                <a:tc>
                  <a:txBody>
                    <a:bodyPr/>
                    <a:lstStyle/>
                    <a:p>
                      <a:endParaRPr lang="en-US" dirty="0"/>
                    </a:p>
                  </a:txBody>
                  <a:tcPr/>
                </a:tc>
                <a:tc>
                  <a:txBody>
                    <a:bodyPr/>
                    <a:lstStyle/>
                    <a:p>
                      <a:r>
                        <a:rPr lang="en-US" dirty="0" smtClean="0"/>
                        <a:t>Brown</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Step 2</a:t>
                      </a:r>
                      <a:endParaRPr lang="en-US" dirty="0"/>
                    </a:p>
                  </a:txBody>
                  <a:tcPr/>
                </a:tc>
                <a:tc>
                  <a:txBody>
                    <a:bodyPr/>
                    <a:lstStyle/>
                    <a:p>
                      <a:r>
                        <a:rPr lang="en-US" dirty="0" smtClean="0"/>
                        <a:t>----</a:t>
                      </a:r>
                      <a:endParaRPr lang="en-US" dirty="0"/>
                    </a:p>
                  </a:txBody>
                  <a:tcPr/>
                </a:tc>
                <a:tc>
                  <a:txBody>
                    <a:bodyPr/>
                    <a:lstStyle/>
                    <a:p>
                      <a:r>
                        <a:rPr lang="en-US" dirty="0" smtClean="0"/>
                        <a:t>Step 2</a:t>
                      </a:r>
                      <a:endParaRPr lang="en-US" dirty="0"/>
                    </a:p>
                  </a:txBody>
                  <a:tcPr/>
                </a:tc>
                <a:tc>
                  <a:txBody>
                    <a:bodyPr/>
                    <a:lstStyle/>
                    <a:p>
                      <a:r>
                        <a:rPr lang="en-US" dirty="0" smtClean="0"/>
                        <a:t>Smith</a:t>
                      </a:r>
                      <a:endParaRPr lang="en-US" dirty="0"/>
                    </a:p>
                  </a:txBody>
                  <a:tcPr/>
                </a:tc>
                <a:tc>
                  <a:txBody>
                    <a:bodyPr/>
                    <a:lstStyle/>
                    <a:p>
                      <a:r>
                        <a:rPr lang="en-US" dirty="0" smtClean="0"/>
                        <a:t>Step 2</a:t>
                      </a:r>
                      <a:endParaRPr lang="en-US" dirty="0"/>
                    </a:p>
                  </a:txBody>
                  <a:tcPr/>
                </a:tc>
                <a:tc>
                  <a:txBody>
                    <a:bodyPr/>
                    <a:lstStyle/>
                    <a:p>
                      <a:r>
                        <a:rPr lang="en-US" dirty="0" smtClean="0"/>
                        <a:t>----</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Jones</a:t>
                      </a:r>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6142493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946" y="295103"/>
            <a:ext cx="10025449" cy="1335989"/>
          </a:xfrm>
        </p:spPr>
        <p:txBody>
          <a:bodyPr>
            <a:normAutofit/>
          </a:bodyPr>
          <a:lstStyle/>
          <a:p>
            <a:pPr algn="l"/>
            <a:endParaRPr lang="en-US" sz="1800" dirty="0"/>
          </a:p>
        </p:txBody>
      </p:sp>
      <p:sp>
        <p:nvSpPr>
          <p:cNvPr id="3" name="Subtitle 2"/>
          <p:cNvSpPr>
            <a:spLocks noGrp="1"/>
          </p:cNvSpPr>
          <p:nvPr>
            <p:ph type="subTitle" idx="1"/>
          </p:nvPr>
        </p:nvSpPr>
        <p:spPr>
          <a:xfrm>
            <a:off x="205946" y="1841326"/>
            <a:ext cx="10025449" cy="4658328"/>
          </a:xfrm>
        </p:spPr>
        <p:txBody>
          <a:bodyPr>
            <a:noAutofit/>
          </a:bodyPr>
          <a:lstStyle/>
          <a:p>
            <a:pPr algn="l"/>
            <a:r>
              <a:rPr lang="en-US" dirty="0" smtClean="0"/>
              <a:t>Other “Core” office roles (excludes IT/ES roles)</a:t>
            </a:r>
          </a:p>
          <a:p>
            <a:pPr algn="l"/>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483" y="470349"/>
            <a:ext cx="7670457" cy="820739"/>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526504056"/>
              </p:ext>
            </p:extLst>
          </p:nvPr>
        </p:nvGraphicFramePr>
        <p:xfrm>
          <a:off x="153096" y="2322998"/>
          <a:ext cx="11270641" cy="4469862"/>
        </p:xfrm>
        <a:graphic>
          <a:graphicData uri="http://schemas.openxmlformats.org/drawingml/2006/table">
            <a:tbl>
              <a:tblPr firstRow="1" bandRow="1">
                <a:tableStyleId>{5C22544A-7EE6-4342-B048-85BDC9FD1C3A}</a:tableStyleId>
              </a:tblPr>
              <a:tblGrid>
                <a:gridCol w="2327057"/>
                <a:gridCol w="5924811"/>
                <a:gridCol w="3018773"/>
              </a:tblGrid>
              <a:tr h="503665">
                <a:tc>
                  <a:txBody>
                    <a:bodyPr/>
                    <a:lstStyle/>
                    <a:p>
                      <a:r>
                        <a:rPr lang="en-US" dirty="0" smtClean="0"/>
                        <a:t>Role</a:t>
                      </a:r>
                      <a:endParaRPr lang="en-US" dirty="0"/>
                    </a:p>
                  </a:txBody>
                  <a:tcPr/>
                </a:tc>
                <a:tc>
                  <a:txBody>
                    <a:bodyPr/>
                    <a:lstStyle/>
                    <a:p>
                      <a:r>
                        <a:rPr lang="en-US" dirty="0" smtClean="0"/>
                        <a:t>Description</a:t>
                      </a:r>
                      <a:endParaRPr lang="en-US" dirty="0"/>
                    </a:p>
                  </a:txBody>
                  <a:tcPr/>
                </a:tc>
                <a:tc>
                  <a:txBody>
                    <a:bodyPr/>
                    <a:lstStyle/>
                    <a:p>
                      <a:r>
                        <a:rPr lang="en-US" dirty="0" smtClean="0"/>
                        <a:t>Examples (not exhaustive)</a:t>
                      </a:r>
                      <a:endParaRPr lang="en-US" dirty="0"/>
                    </a:p>
                  </a:txBody>
                  <a:tcPr/>
                </a:tc>
              </a:tr>
              <a:tr h="7714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DSP Staff</a:t>
                      </a:r>
                    </a:p>
                  </a:txBody>
                  <a:tcPr/>
                </a:tc>
                <a:tc>
                  <a:txBody>
                    <a:bodyPr/>
                    <a:lstStyle/>
                    <a:p>
                      <a:r>
                        <a:rPr lang="en-US" sz="1800" kern="1200" dirty="0" smtClean="0">
                          <a:solidFill>
                            <a:schemeClr val="dk1"/>
                          </a:solidFill>
                          <a:effectLst/>
                          <a:latin typeface="+mn-lt"/>
                          <a:ea typeface="+mn-ea"/>
                          <a:cs typeface="+mn-cs"/>
                        </a:rPr>
                        <a:t>View and edit all proposals, agreements and awards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all departments.  Submit and Lock proposals. Submit awards</a:t>
                      </a:r>
                      <a:r>
                        <a:rPr lang="en-US" sz="1800" kern="1200" baseline="0" dirty="0" smtClean="0">
                          <a:solidFill>
                            <a:schemeClr val="dk1"/>
                          </a:solidFill>
                          <a:effectLst/>
                          <a:latin typeface="+mn-lt"/>
                          <a:ea typeface="+mn-ea"/>
                          <a:cs typeface="+mn-cs"/>
                        </a:rPr>
                        <a:t> for C&amp;G review.</a:t>
                      </a:r>
                      <a:endParaRPr lang="en-US" dirty="0"/>
                    </a:p>
                  </a:txBody>
                  <a:tcPr/>
                </a:tc>
                <a:tc>
                  <a:txBody>
                    <a:bodyPr/>
                    <a:lstStyle/>
                    <a:p>
                      <a:r>
                        <a:rPr lang="en-US" dirty="0" smtClean="0"/>
                        <a:t>All DSP staff</a:t>
                      </a:r>
                      <a:endParaRPr lang="en-US" dirty="0"/>
                    </a:p>
                  </a:txBody>
                  <a:tcPr/>
                </a:tc>
              </a:tr>
              <a:tr h="869341">
                <a:tc>
                  <a:txBody>
                    <a:bodyPr/>
                    <a:lstStyle/>
                    <a:p>
                      <a:r>
                        <a:rPr lang="en-US" dirty="0" smtClean="0"/>
                        <a:t>C&amp;G Staff</a:t>
                      </a:r>
                      <a:endParaRPr lang="en-US" dirty="0"/>
                    </a:p>
                  </a:txBody>
                  <a:tcPr/>
                </a:tc>
                <a:tc>
                  <a:txBody>
                    <a:bodyPr/>
                    <a:lstStyle/>
                    <a:p>
                      <a:r>
                        <a:rPr lang="en-US" sz="1800" kern="1200" dirty="0" smtClean="0">
                          <a:solidFill>
                            <a:schemeClr val="dk1"/>
                          </a:solidFill>
                          <a:effectLst/>
                          <a:latin typeface="+mn-lt"/>
                          <a:ea typeface="+mn-ea"/>
                          <a:cs typeface="+mn-cs"/>
                        </a:rPr>
                        <a:t>View all records for all departments.  Integrate</a:t>
                      </a:r>
                      <a:r>
                        <a:rPr lang="en-US" sz="1800" kern="1200" baseline="0" dirty="0" smtClean="0">
                          <a:solidFill>
                            <a:schemeClr val="dk1"/>
                          </a:solidFill>
                          <a:effectLst/>
                          <a:latin typeface="+mn-lt"/>
                          <a:ea typeface="+mn-ea"/>
                          <a:cs typeface="+mn-cs"/>
                        </a:rPr>
                        <a:t> awards </a:t>
                      </a:r>
                      <a:r>
                        <a:rPr lang="en-US" sz="1800" kern="1200" baseline="0" smtClean="0">
                          <a:solidFill>
                            <a:schemeClr val="dk1"/>
                          </a:solidFill>
                          <a:effectLst/>
                          <a:latin typeface="+mn-lt"/>
                          <a:ea typeface="+mn-ea"/>
                          <a:cs typeface="+mn-cs"/>
                        </a:rPr>
                        <a:t>into myUFL.</a:t>
                      </a:r>
                      <a:endParaRPr lang="en-US" dirty="0"/>
                    </a:p>
                  </a:txBody>
                  <a:tcPr/>
                </a:tc>
                <a:tc>
                  <a:txBody>
                    <a:bodyPr/>
                    <a:lstStyle/>
                    <a:p>
                      <a:r>
                        <a:rPr lang="en-US" dirty="0" smtClean="0"/>
                        <a:t>All C&amp;G staff</a:t>
                      </a:r>
                      <a:endParaRPr lang="en-US" dirty="0"/>
                    </a:p>
                  </a:txBody>
                  <a:tcPr/>
                </a:tc>
              </a:tr>
              <a:tr h="6730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Document Negotiator</a:t>
                      </a:r>
                    </a:p>
                  </a:txBody>
                  <a:tcPr/>
                </a:tc>
                <a:tc>
                  <a:txBody>
                    <a:bodyPr/>
                    <a:lstStyle/>
                    <a:p>
                      <a:r>
                        <a:rPr lang="en-US" dirty="0" smtClean="0"/>
                        <a:t>Manage negotiations in the</a:t>
                      </a:r>
                      <a:r>
                        <a:rPr lang="en-US" baseline="0" dirty="0" smtClean="0"/>
                        <a:t> Agreement Review module</a:t>
                      </a:r>
                      <a:endParaRPr lang="en-US" dirty="0"/>
                    </a:p>
                  </a:txBody>
                  <a:tcPr/>
                </a:tc>
                <a:tc>
                  <a:txBody>
                    <a:bodyPr/>
                    <a:lstStyle/>
                    <a:p>
                      <a:r>
                        <a:rPr lang="en-US" dirty="0" smtClean="0"/>
                        <a:t>All DSP staff + RAC and COM-</a:t>
                      </a:r>
                      <a:r>
                        <a:rPr lang="en-US" dirty="0" err="1" smtClean="0"/>
                        <a:t>Jax</a:t>
                      </a:r>
                      <a:r>
                        <a:rPr lang="en-US" dirty="0" smtClean="0"/>
                        <a:t> CDA &amp; CTA negotiators</a:t>
                      </a:r>
                      <a:endParaRPr lang="en-US" dirty="0"/>
                    </a:p>
                  </a:txBody>
                  <a:tcPr/>
                </a:tc>
              </a:tr>
              <a:tr h="5036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Global View</a:t>
                      </a:r>
                    </a:p>
                  </a:txBody>
                  <a:tcPr/>
                </a:tc>
                <a:tc>
                  <a:txBody>
                    <a:bodyPr/>
                    <a:lstStyle/>
                    <a:p>
                      <a:r>
                        <a:rPr lang="en-US" dirty="0" smtClean="0"/>
                        <a:t>View all records for all departments</a:t>
                      </a:r>
                      <a:endParaRPr lang="en-US" dirty="0"/>
                    </a:p>
                  </a:txBody>
                  <a:tcPr/>
                </a:tc>
                <a:tc>
                  <a:txBody>
                    <a:bodyPr/>
                    <a:lstStyle/>
                    <a:p>
                      <a:r>
                        <a:rPr lang="en-US" dirty="0" smtClean="0"/>
                        <a:t>Cost Analysis, Other Compliance Offices</a:t>
                      </a:r>
                      <a:endParaRPr lang="en-US" dirty="0"/>
                    </a:p>
                  </a:txBody>
                  <a:tcPr/>
                </a:tc>
              </a:tr>
              <a:tr h="8693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Compliance Specialist</a:t>
                      </a:r>
                    </a:p>
                  </a:txBody>
                  <a:tcPr/>
                </a:tc>
                <a:tc>
                  <a:txBody>
                    <a:bodyPr/>
                    <a:lstStyle/>
                    <a:p>
                      <a:r>
                        <a:rPr lang="en-US" dirty="0" smtClean="0"/>
                        <a:t>Approve GWA role and the</a:t>
                      </a:r>
                      <a:r>
                        <a:rPr lang="en-US" baseline="0" dirty="0" smtClean="0"/>
                        <a:t> above</a:t>
                      </a:r>
                      <a:r>
                        <a:rPr lang="en-US" dirty="0" smtClean="0"/>
                        <a:t> core office roles in PeopleSoft</a:t>
                      </a:r>
                      <a:endParaRPr lang="en-US" dirty="0"/>
                    </a:p>
                  </a:txBody>
                  <a:tcPr/>
                </a:tc>
                <a:tc>
                  <a:txBody>
                    <a:bodyPr/>
                    <a:lstStyle/>
                    <a:p>
                      <a:r>
                        <a:rPr lang="en-US" dirty="0" smtClean="0"/>
                        <a:t>Research Compliance</a:t>
                      </a:r>
                      <a:endParaRPr lang="en-US" dirty="0"/>
                    </a:p>
                  </a:txBody>
                  <a:tcPr/>
                </a:tc>
              </a:tr>
            </a:tbl>
          </a:graphicData>
        </a:graphic>
      </p:graphicFrame>
    </p:spTree>
    <p:extLst>
      <p:ext uri="{BB962C8B-B14F-4D97-AF65-F5344CB8AC3E}">
        <p14:creationId xmlns:p14="http://schemas.microsoft.com/office/powerpoint/2010/main" val="2865160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1325</Words>
  <Application>Microsoft Office PowerPoint</Application>
  <PresentationFormat>Custom</PresentationFormat>
  <Paragraphs>121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Customer Technology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 Eachern,Greg</dc:creator>
  <cp:lastModifiedBy>Cluxton,Amanda L</cp:lastModifiedBy>
  <cp:revision>70</cp:revision>
  <dcterms:created xsi:type="dcterms:W3CDTF">2015-01-22T16:26:07Z</dcterms:created>
  <dcterms:modified xsi:type="dcterms:W3CDTF">2016-07-13T15:37:28Z</dcterms:modified>
</cp:coreProperties>
</file>